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handoutMasterIdLst>
    <p:handoutMasterId r:id="rId29"/>
  </p:handoutMasterIdLst>
  <p:sldIdLst>
    <p:sldId id="302" r:id="rId2"/>
    <p:sldId id="369" r:id="rId3"/>
    <p:sldId id="370" r:id="rId4"/>
    <p:sldId id="382" r:id="rId5"/>
    <p:sldId id="383" r:id="rId6"/>
    <p:sldId id="385" r:id="rId7"/>
    <p:sldId id="260" r:id="rId8"/>
    <p:sldId id="262" r:id="rId9"/>
    <p:sldId id="331" r:id="rId10"/>
    <p:sldId id="332" r:id="rId11"/>
    <p:sldId id="316" r:id="rId12"/>
    <p:sldId id="386" r:id="rId13"/>
    <p:sldId id="388" r:id="rId14"/>
    <p:sldId id="390" r:id="rId15"/>
    <p:sldId id="391" r:id="rId16"/>
    <p:sldId id="357" r:id="rId17"/>
    <p:sldId id="358" r:id="rId18"/>
    <p:sldId id="339" r:id="rId19"/>
    <p:sldId id="359" r:id="rId20"/>
    <p:sldId id="380" r:id="rId21"/>
    <p:sldId id="367" r:id="rId22"/>
    <p:sldId id="333" r:id="rId23"/>
    <p:sldId id="360" r:id="rId24"/>
    <p:sldId id="361" r:id="rId25"/>
    <p:sldId id="362" r:id="rId26"/>
    <p:sldId id="381" r:id="rId27"/>
    <p:sldId id="368" r:id="rId28"/>
  </p:sldIdLst>
  <p:sldSz cx="9144000" cy="6858000" type="screen4x3"/>
  <p:notesSz cx="6881813" cy="92964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84" d="100"/>
          <a:sy n="84" d="100"/>
        </p:scale>
        <p:origin x="-155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99694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593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1"/>
          <a:lstStyle>
            <a:lvl1pPr algn="l">
              <a:defRPr sz="1200"/>
            </a:lvl1pPr>
          </a:lstStyle>
          <a:p>
            <a:fld id="{20BA9BB5-153E-4805-92BA-A08F6BE6A933}" type="datetimeFigureOut">
              <a:rPr lang="fa-IR" smtClean="0"/>
              <a:pPr/>
              <a:t>04/27/1438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899694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93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1" anchor="b"/>
          <a:lstStyle>
            <a:lvl1pPr algn="l">
              <a:defRPr sz="1200"/>
            </a:lvl1pPr>
          </a:lstStyle>
          <a:p>
            <a:fld id="{DADCB558-A278-4EBD-94CB-6F018E2C8AFB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2381313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2CCE-007C-4B5E-A52B-01DF5493BA45}" type="datetimeFigureOut">
              <a:rPr lang="fa-IR" smtClean="0"/>
              <a:pPr/>
              <a:t>04/27/1438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49C9F-6BF1-4F2D-B4C6-5C908B0227E0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2CCE-007C-4B5E-A52B-01DF5493BA45}" type="datetimeFigureOut">
              <a:rPr lang="fa-IR" smtClean="0"/>
              <a:pPr/>
              <a:t>04/27/1438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49C9F-6BF1-4F2D-B4C6-5C908B0227E0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2CCE-007C-4B5E-A52B-01DF5493BA45}" type="datetimeFigureOut">
              <a:rPr lang="fa-IR" smtClean="0"/>
              <a:pPr/>
              <a:t>04/27/1438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49C9F-6BF1-4F2D-B4C6-5C908B0227E0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2CCE-007C-4B5E-A52B-01DF5493BA45}" type="datetimeFigureOut">
              <a:rPr lang="fa-IR" smtClean="0"/>
              <a:pPr/>
              <a:t>04/27/1438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49C9F-6BF1-4F2D-B4C6-5C908B0227E0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2CCE-007C-4B5E-A52B-01DF5493BA45}" type="datetimeFigureOut">
              <a:rPr lang="fa-IR" smtClean="0"/>
              <a:pPr/>
              <a:t>04/27/1438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49C9F-6BF1-4F2D-B4C6-5C908B0227E0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2CCE-007C-4B5E-A52B-01DF5493BA45}" type="datetimeFigureOut">
              <a:rPr lang="fa-IR" smtClean="0"/>
              <a:pPr/>
              <a:t>04/27/1438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49C9F-6BF1-4F2D-B4C6-5C908B0227E0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2CCE-007C-4B5E-A52B-01DF5493BA45}" type="datetimeFigureOut">
              <a:rPr lang="fa-IR" smtClean="0"/>
              <a:pPr/>
              <a:t>04/27/1438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49C9F-6BF1-4F2D-B4C6-5C908B0227E0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2CCE-007C-4B5E-A52B-01DF5493BA45}" type="datetimeFigureOut">
              <a:rPr lang="fa-IR" smtClean="0"/>
              <a:pPr/>
              <a:t>04/27/1438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49C9F-6BF1-4F2D-B4C6-5C908B0227E0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2CCE-007C-4B5E-A52B-01DF5493BA45}" type="datetimeFigureOut">
              <a:rPr lang="fa-IR" smtClean="0"/>
              <a:pPr/>
              <a:t>04/27/1438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49C9F-6BF1-4F2D-B4C6-5C908B0227E0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2CCE-007C-4B5E-A52B-01DF5493BA45}" type="datetimeFigureOut">
              <a:rPr lang="fa-IR" smtClean="0"/>
              <a:pPr/>
              <a:t>04/27/1438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49C9F-6BF1-4F2D-B4C6-5C908B0227E0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2CCE-007C-4B5E-A52B-01DF5493BA45}" type="datetimeFigureOut">
              <a:rPr lang="fa-IR" smtClean="0"/>
              <a:pPr/>
              <a:t>04/27/1438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49C9F-6BF1-4F2D-B4C6-5C908B0227E0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442CCE-007C-4B5E-A52B-01DF5493BA45}" type="datetimeFigureOut">
              <a:rPr lang="fa-IR" smtClean="0"/>
              <a:pPr/>
              <a:t>04/27/1438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349C9F-6BF1-4F2D-B4C6-5C908B0227E0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19600"/>
            <a:ext cx="8229600" cy="762000"/>
          </a:xfrm>
        </p:spPr>
        <p:txBody>
          <a:bodyPr/>
          <a:lstStyle/>
          <a:p>
            <a:r>
              <a:rPr lang="fa-IR" b="1" dirty="0" smtClean="0">
                <a:latin typeface="IranNastaliq" pitchFamily="18" charset="0"/>
                <a:cs typeface="IranNastaliq" pitchFamily="18" charset="0"/>
              </a:rPr>
              <a:t>اداره کل درمان غیر مستقیم</a:t>
            </a:r>
            <a:endParaRPr lang="en-US" b="1" dirty="0"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229600" cy="2667826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endParaRPr lang="fa-IR" sz="8800" b="1" dirty="0" smtClean="0">
              <a:latin typeface="IranNastaliq" pitchFamily="18" charset="0"/>
              <a:cs typeface="IranNastaliq" pitchFamily="18" charset="0"/>
            </a:endParaRPr>
          </a:p>
          <a:p>
            <a:pPr marL="0" indent="0" algn="ctr">
              <a:buNone/>
            </a:pPr>
            <a:r>
              <a:rPr lang="fa-IR" sz="8800" b="1" dirty="0" smtClean="0">
                <a:latin typeface="IranNastaliq" pitchFamily="18" charset="0"/>
                <a:cs typeface="IranNastaliq" pitchFamily="18" charset="0"/>
              </a:rPr>
              <a:t> </a:t>
            </a:r>
            <a:r>
              <a:rPr lang="fa-IR" sz="9600" b="1" dirty="0" smtClean="0">
                <a:solidFill>
                  <a:srgbClr val="FF0000"/>
                </a:solidFill>
                <a:latin typeface="IranNastaliq" pitchFamily="18" charset="0"/>
                <a:cs typeface="IranNastaliq" pitchFamily="18" charset="0"/>
              </a:rPr>
              <a:t>تاييدمكانيزه   خدمات    دیالیز</a:t>
            </a:r>
            <a:endParaRPr lang="fa-IR" sz="8800" b="1" dirty="0" smtClean="0">
              <a:solidFill>
                <a:srgbClr val="FF0000"/>
              </a:solidFill>
              <a:latin typeface="IranNastaliq" pitchFamily="18" charset="0"/>
              <a:cs typeface="IranNastaliq" pitchFamily="18" charset="0"/>
            </a:endParaRPr>
          </a:p>
          <a:p>
            <a:pPr marL="0" indent="0" algn="ctr">
              <a:buNone/>
            </a:pPr>
            <a:r>
              <a:rPr lang="fa-IR" sz="8800" b="1" dirty="0" smtClean="0">
                <a:latin typeface="IranNastaliq" pitchFamily="18" charset="0"/>
                <a:cs typeface="IranNastaliq" pitchFamily="18" charset="0"/>
              </a:rPr>
              <a:t>درپورتال معاونت درمان سازمان  تامين اجتماعي</a:t>
            </a:r>
          </a:p>
          <a:p>
            <a:pPr marL="0" indent="0" algn="ctr">
              <a:buNone/>
            </a:pPr>
            <a:endParaRPr lang="fa-IR" dirty="0">
              <a:latin typeface="IranNastaliq" pitchFamily="18" charset="0"/>
              <a:cs typeface="IranNastaliq" pitchFamily="18" charset="0"/>
            </a:endParaRPr>
          </a:p>
          <a:p>
            <a:pPr marL="0" indent="0" algn="ctr">
              <a:buNone/>
            </a:pPr>
            <a:endParaRPr lang="en-US" dirty="0"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3400" y="55626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b="1" dirty="0" smtClean="0">
                <a:latin typeface="IranNastaliq" pitchFamily="18" charset="0"/>
                <a:cs typeface="IranNastaliq" pitchFamily="18" charset="0"/>
              </a:rPr>
              <a:t>معاونت برنامه ریزی – مهرماه    1395</a:t>
            </a:r>
            <a:endParaRPr lang="en-US" b="1" dirty="0">
              <a:latin typeface="IranNastaliq" pitchFamily="18" charset="0"/>
              <a:cs typeface="IranNastaliq" pitchFamily="18" charset="0"/>
            </a:endParaRPr>
          </a:p>
        </p:txBody>
      </p:sp>
      <p:pic>
        <p:nvPicPr>
          <p:cNvPr id="5" name="Picture 4" descr="C:\Users\POP RAYANEH\Documents\ImageThumb2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597" y="0"/>
            <a:ext cx="2895600" cy="21202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52078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08" y="116632"/>
            <a:ext cx="8964488" cy="6622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ounded Rectangle 2"/>
          <p:cNvSpPr/>
          <p:nvPr/>
        </p:nvSpPr>
        <p:spPr>
          <a:xfrm>
            <a:off x="395536" y="1412776"/>
            <a:ext cx="8280920" cy="1440160"/>
          </a:xfrm>
          <a:prstGeom prst="roundRect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Low">
              <a:spcBef>
                <a:spcPct val="20000"/>
              </a:spcBef>
              <a:buFont typeface="Wingdings" pitchFamily="2" charset="2"/>
              <a:buChar char="Ø"/>
              <a:defRPr/>
            </a:pPr>
            <a:endParaRPr lang="fa-IR" b="1" dirty="0" smtClean="0">
              <a:cs typeface="B Yagut" pitchFamily="2" charset="-78"/>
            </a:endParaRPr>
          </a:p>
          <a:p>
            <a:pPr marL="342900" indent="-342900" algn="justLow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fa-IR" b="1" dirty="0" smtClean="0">
                <a:solidFill>
                  <a:srgbClr val="FF0000"/>
                </a:solidFill>
                <a:cs typeface="B Yagut" pitchFamily="2" charset="-78"/>
              </a:rPr>
              <a:t>ثبت اقلام دارویی: </a:t>
            </a:r>
            <a:r>
              <a:rPr lang="fa-IR" b="1" dirty="0" smtClean="0">
                <a:cs typeface="B Yagut" pitchFamily="2" charset="-78"/>
              </a:rPr>
              <a:t>در صورت مصرف اقلام دارویی در حین دیالیز می‌توان با درج کدهای دارو، هزینه‌ها ی دارویی را نیز ثبت کرد.</a:t>
            </a:r>
          </a:p>
          <a:p>
            <a:pPr marL="342900" indent="-342900" algn="justLow">
              <a:spcBef>
                <a:spcPct val="20000"/>
              </a:spcBef>
              <a:defRPr/>
            </a:pPr>
            <a:endParaRPr lang="fa-IR" b="1" dirty="0" smtClean="0">
              <a:cs typeface="B Yagut" pitchFamily="2" charset="-78"/>
            </a:endParaRPr>
          </a:p>
          <a:p>
            <a:r>
              <a:rPr lang="fa-IR" b="1" dirty="0" smtClean="0">
                <a:solidFill>
                  <a:srgbClr val="FF0000"/>
                </a:solidFill>
              </a:rPr>
              <a:t>توجه-</a:t>
            </a:r>
            <a:r>
              <a:rPr lang="fa-IR" b="1" dirty="0" smtClean="0"/>
              <a:t> داروهای بسته خدمتی دیالیز، شامل این بند نمی‌شود. </a:t>
            </a:r>
            <a:endParaRPr lang="en-US" dirty="0" smtClean="0"/>
          </a:p>
          <a:p>
            <a:pPr marL="342900" lvl="0" indent="-342900" algn="justLow">
              <a:spcBef>
                <a:spcPct val="20000"/>
              </a:spcBef>
              <a:buFont typeface="Wingdings" pitchFamily="2" charset="2"/>
              <a:buChar char="Ø"/>
              <a:defRPr/>
            </a:pPr>
            <a:endParaRPr lang="fa-IR" b="1" dirty="0" smtClean="0">
              <a:cs typeface="B Yagut" pitchFamily="2" charset="-78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5076056" y="2924944"/>
            <a:ext cx="1440160" cy="21602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6516216" y="2924944"/>
            <a:ext cx="720080" cy="5760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611560" y="4365104"/>
            <a:ext cx="7920880" cy="864096"/>
          </a:xfrm>
          <a:prstGeom prst="roundRect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Low">
              <a:spcBef>
                <a:spcPct val="20000"/>
              </a:spcBef>
              <a:buFont typeface="Wingdings" pitchFamily="2" charset="2"/>
              <a:buChar char="Ø"/>
              <a:defRPr/>
            </a:pPr>
            <a:endParaRPr lang="fa-IR" b="1" dirty="0" smtClean="0">
              <a:cs typeface="B Yagut" pitchFamily="2" charset="-78"/>
            </a:endParaRPr>
          </a:p>
          <a:p>
            <a:pPr marL="342900" indent="-342900" algn="justLow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fa-IR" b="1" dirty="0" smtClean="0">
                <a:solidFill>
                  <a:srgbClr val="FF0000"/>
                </a:solidFill>
                <a:cs typeface="B Yagut" pitchFamily="2" charset="-78"/>
              </a:rPr>
              <a:t>ثبت نهایی جلسه دیالیز: </a:t>
            </a:r>
            <a:r>
              <a:rPr lang="fa-IR" b="1" dirty="0" smtClean="0">
                <a:cs typeface="B Yagut" pitchFamily="2" charset="-78"/>
              </a:rPr>
              <a:t>پس از تکمیل موارد فوق با کلیک دکمه </a:t>
            </a:r>
            <a:r>
              <a:rPr lang="fa-IR" b="1" dirty="0" smtClean="0">
                <a:solidFill>
                  <a:srgbClr val="FF0000"/>
                </a:solidFill>
                <a:cs typeface="B Yagut" pitchFamily="2" charset="-78"/>
              </a:rPr>
              <a:t>ثبت</a:t>
            </a:r>
            <a:r>
              <a:rPr lang="fa-IR" b="1" dirty="0" smtClean="0">
                <a:cs typeface="B Yagut" pitchFamily="2" charset="-78"/>
              </a:rPr>
              <a:t> ، جلسه دیالیز ثبت می‌گردد.</a:t>
            </a:r>
            <a:endParaRPr lang="fa-IR" b="1" dirty="0" smtClean="0">
              <a:solidFill>
                <a:schemeClr val="tx1"/>
              </a:solidFill>
              <a:cs typeface="B Yagut" pitchFamily="2" charset="-78"/>
            </a:endParaRPr>
          </a:p>
          <a:p>
            <a:pPr marL="342900" lvl="0" indent="-342900" algn="justLow">
              <a:spcBef>
                <a:spcPct val="20000"/>
              </a:spcBef>
              <a:buFont typeface="Wingdings" pitchFamily="2" charset="2"/>
              <a:buChar char="Ø"/>
              <a:defRPr/>
            </a:pPr>
            <a:endParaRPr lang="fa-IR" b="1" dirty="0" smtClean="0">
              <a:cs typeface="B Yagut" pitchFamily="2" charset="-78"/>
            </a:endParaRPr>
          </a:p>
        </p:txBody>
      </p:sp>
      <p:sp>
        <p:nvSpPr>
          <p:cNvPr id="7" name="Oval 6"/>
          <p:cNvSpPr/>
          <p:nvPr/>
        </p:nvSpPr>
        <p:spPr>
          <a:xfrm>
            <a:off x="0" y="5877272"/>
            <a:ext cx="1152128" cy="38469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971600" y="5229200"/>
            <a:ext cx="1800200" cy="69640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016" y="116632"/>
            <a:ext cx="8892480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>
            <a:off x="2843808" y="2420888"/>
            <a:ext cx="2187637" cy="6096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7596336" y="2996952"/>
            <a:ext cx="1224136" cy="144016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83568" y="4149080"/>
            <a:ext cx="6552728" cy="576064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Low">
              <a:spcBef>
                <a:spcPct val="20000"/>
              </a:spcBef>
              <a:buFont typeface="Wingdings" pitchFamily="2" charset="2"/>
              <a:buChar char="Ø"/>
              <a:defRPr/>
            </a:pPr>
            <a:endParaRPr lang="fa-IR" b="1" dirty="0" smtClean="0">
              <a:cs typeface="B Yagut" pitchFamily="2" charset="-78"/>
            </a:endParaRPr>
          </a:p>
          <a:p>
            <a:pPr marL="342900" indent="-342900" algn="ctr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fa-IR" b="1" dirty="0" smtClean="0">
                <a:solidFill>
                  <a:srgbClr val="FF0000"/>
                </a:solidFill>
                <a:cs typeface="B Yagut" pitchFamily="2" charset="-78"/>
              </a:rPr>
              <a:t>پیام سیستم پس از ثبت جلسه دیالیز</a:t>
            </a:r>
          </a:p>
          <a:p>
            <a:pPr marL="342900" lvl="0" indent="-342900" algn="justLow">
              <a:spcBef>
                <a:spcPct val="20000"/>
              </a:spcBef>
              <a:buFont typeface="Wingdings" pitchFamily="2" charset="2"/>
              <a:buChar char="Ø"/>
              <a:defRPr/>
            </a:pPr>
            <a:endParaRPr lang="fa-IR" b="1" dirty="0" smtClean="0">
              <a:cs typeface="B Yagut" pitchFamily="2" charset="-78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09" y="44624"/>
            <a:ext cx="8964487" cy="674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ounded Rectangle 2"/>
          <p:cNvSpPr/>
          <p:nvPr/>
        </p:nvSpPr>
        <p:spPr>
          <a:xfrm>
            <a:off x="323528" y="1196752"/>
            <a:ext cx="8352928" cy="115212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a-IR" b="1" dirty="0" smtClean="0">
              <a:solidFill>
                <a:srgbClr val="FF0000"/>
              </a:solidFill>
              <a:cs typeface="B Titr" pitchFamily="2" charset="-78"/>
            </a:endParaRPr>
          </a:p>
          <a:p>
            <a:endParaRPr lang="fa-IR" b="1" dirty="0" smtClean="0">
              <a:solidFill>
                <a:srgbClr val="FF0000"/>
              </a:solidFill>
              <a:cs typeface="B Titr" pitchFamily="2" charset="-78"/>
            </a:endParaRPr>
          </a:p>
          <a:p>
            <a:pPr>
              <a:buFont typeface="Wingdings" pitchFamily="2" charset="2"/>
              <a:buChar char="Ø"/>
            </a:pPr>
            <a:r>
              <a:rPr lang="fa-IR" b="1" dirty="0" smtClean="0">
                <a:solidFill>
                  <a:srgbClr val="FF0000"/>
                </a:solidFill>
                <a:cs typeface="B Titr" pitchFamily="2" charset="-78"/>
              </a:rPr>
              <a:t>حذف جلسه</a:t>
            </a:r>
            <a:r>
              <a:rPr lang="fa-IR" b="1" dirty="0" smtClean="0">
                <a:solidFill>
                  <a:schemeClr val="tx1"/>
                </a:solidFill>
              </a:rPr>
              <a:t>: در صورت ثبت اشتباه </a:t>
            </a:r>
            <a:r>
              <a:rPr lang="fa-IR" b="1" dirty="0" smtClean="0">
                <a:solidFill>
                  <a:srgbClr val="FF0000"/>
                </a:solidFill>
              </a:rPr>
              <a:t>جلسه دیالیز</a:t>
            </a:r>
            <a:r>
              <a:rPr lang="fa-IR" b="1" dirty="0" smtClean="0">
                <a:solidFill>
                  <a:schemeClr val="tx1"/>
                </a:solidFill>
              </a:rPr>
              <a:t>مي‌توان از طریق لینک </a:t>
            </a:r>
            <a:r>
              <a:rPr lang="fa-IR" b="1" dirty="0" smtClean="0">
                <a:solidFill>
                  <a:srgbClr val="FF0000"/>
                </a:solidFill>
              </a:rPr>
              <a:t>حذف نسخه دیالیز</a:t>
            </a:r>
            <a:r>
              <a:rPr lang="fa-IR" b="1" dirty="0" smtClean="0">
                <a:solidFill>
                  <a:schemeClr val="tx1"/>
                </a:solidFill>
              </a:rPr>
              <a:t>، با وارد کردن </a:t>
            </a:r>
            <a:r>
              <a:rPr lang="fa-IR" b="1" dirty="0" smtClean="0">
                <a:solidFill>
                  <a:srgbClr val="7030A0"/>
                </a:solidFill>
                <a:cs typeface="B Yagut" pitchFamily="2" charset="-78"/>
              </a:rPr>
              <a:t>کد ملی</a:t>
            </a:r>
            <a:r>
              <a:rPr lang="fa-IR" b="1" dirty="0" smtClean="0">
                <a:solidFill>
                  <a:schemeClr val="tx1"/>
                </a:solidFill>
                <a:cs typeface="B Yagut" pitchFamily="2" charset="-78"/>
              </a:rPr>
              <a:t> یا </a:t>
            </a:r>
            <a:r>
              <a:rPr lang="fa-IR" b="1" dirty="0" smtClean="0">
                <a:solidFill>
                  <a:srgbClr val="7030A0"/>
                </a:solidFill>
                <a:cs typeface="B Yagut" pitchFamily="2" charset="-78"/>
              </a:rPr>
              <a:t>شماره سریال 16 رقمی </a:t>
            </a:r>
            <a:r>
              <a:rPr lang="fa-IR" b="1" dirty="0" smtClean="0">
                <a:solidFill>
                  <a:schemeClr val="tx1"/>
                </a:solidFill>
                <a:cs typeface="B Yagut" pitchFamily="2" charset="-78"/>
              </a:rPr>
              <a:t>برای حذف </a:t>
            </a:r>
            <a:r>
              <a:rPr lang="fa-IR" b="1" dirty="0" smtClean="0">
                <a:solidFill>
                  <a:schemeClr val="tx1"/>
                </a:solidFill>
              </a:rPr>
              <a:t>آن جلسه اقدام نمود.</a:t>
            </a:r>
            <a:r>
              <a:rPr lang="fa-IR" dirty="0" smtClean="0"/>
              <a:t> </a:t>
            </a:r>
          </a:p>
          <a:p>
            <a:pPr algn="ctr"/>
            <a:endParaRPr lang="fa-IR" b="1" dirty="0" smtClean="0">
              <a:solidFill>
                <a:schemeClr val="tx1"/>
              </a:solidFill>
            </a:endParaRPr>
          </a:p>
          <a:p>
            <a:pPr algn="ctr"/>
            <a:endParaRPr lang="fa-IR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116632"/>
            <a:ext cx="9001000" cy="6624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>
            <a:off x="1043608" y="4725144"/>
            <a:ext cx="792088" cy="36004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827584" y="5157192"/>
            <a:ext cx="7056784" cy="936104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a-IR" sz="2000" b="1" dirty="0" smtClean="0">
                <a:solidFill>
                  <a:srgbClr val="FF0000"/>
                </a:solidFill>
              </a:rPr>
              <a:t>توجه-</a:t>
            </a:r>
            <a:r>
              <a:rPr lang="fa-IR" sz="2000" b="1" dirty="0" smtClean="0">
                <a:solidFill>
                  <a:schemeClr val="tx1"/>
                </a:solidFill>
              </a:rPr>
              <a:t> از تاریخ ثبت جلسه دیالیز تا </a:t>
            </a:r>
            <a:r>
              <a:rPr lang="fa-IR" sz="2000" b="1" dirty="0" smtClean="0">
                <a:solidFill>
                  <a:srgbClr val="FF0000"/>
                </a:solidFill>
              </a:rPr>
              <a:t>48 ساعت </a:t>
            </a:r>
            <a:r>
              <a:rPr lang="fa-IR" sz="2000" b="1" dirty="0" smtClean="0">
                <a:solidFill>
                  <a:schemeClr val="tx1"/>
                </a:solidFill>
              </a:rPr>
              <a:t>امکان حذف جلسه وجود دارد. و پس از آن اطلاعات به اسناد پزشکی ارسال شده و امکان حذف ندارد.</a:t>
            </a:r>
            <a:endParaRPr lang="en-US" sz="2000" b="1" dirty="0" smtClean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27584" y="2348880"/>
            <a:ext cx="6984776" cy="864096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2000" b="1" dirty="0" smtClean="0">
                <a:solidFill>
                  <a:schemeClr val="tx1"/>
                </a:solidFill>
              </a:rPr>
              <a:t> با انتخاب </a:t>
            </a:r>
            <a:r>
              <a:rPr lang="fa-IR" sz="2000" b="1" dirty="0" smtClean="0">
                <a:solidFill>
                  <a:srgbClr val="FF0000"/>
                </a:solidFill>
              </a:rPr>
              <a:t>جلسه </a:t>
            </a:r>
            <a:r>
              <a:rPr lang="fa-IR" sz="2000" b="1" dirty="0" smtClean="0">
                <a:solidFill>
                  <a:schemeClr val="tx1"/>
                </a:solidFill>
              </a:rPr>
              <a:t>مورد نظر، با کلیک گزینه </a:t>
            </a:r>
            <a:r>
              <a:rPr lang="fa-IR" sz="2000" b="1" dirty="0" smtClean="0">
                <a:solidFill>
                  <a:srgbClr val="FF0000"/>
                </a:solidFill>
              </a:rPr>
              <a:t>حذف نسخه</a:t>
            </a:r>
            <a:r>
              <a:rPr lang="fa-IR" sz="2000" b="1" dirty="0" smtClean="0">
                <a:solidFill>
                  <a:schemeClr val="tx1"/>
                </a:solidFill>
              </a:rPr>
              <a:t>، در دو مرحله(اسلاید بعدی) جلسه مذکور حذف می‌گردد.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72008"/>
            <a:ext cx="9036496" cy="674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>
            <a:off x="4499992" y="4653136"/>
            <a:ext cx="2448272" cy="576064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08" y="72008"/>
            <a:ext cx="8964488" cy="674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>
            <a:off x="3059832" y="2348880"/>
            <a:ext cx="1728192" cy="57606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683568" y="4149080"/>
            <a:ext cx="6552728" cy="576064"/>
          </a:xfrm>
          <a:prstGeom prst="roundRect">
            <a:avLst/>
          </a:prstGeom>
          <a:ln w="381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Low">
              <a:spcBef>
                <a:spcPct val="20000"/>
              </a:spcBef>
              <a:buFont typeface="Wingdings" pitchFamily="2" charset="2"/>
              <a:buChar char="Ø"/>
              <a:defRPr/>
            </a:pPr>
            <a:endParaRPr lang="fa-IR" b="1" dirty="0" smtClean="0">
              <a:cs typeface="B Yagut" pitchFamily="2" charset="-78"/>
            </a:endParaRPr>
          </a:p>
          <a:p>
            <a:pPr marL="342900" indent="-342900" algn="ctr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fa-IR" b="1" dirty="0" smtClean="0">
                <a:solidFill>
                  <a:srgbClr val="FF0000"/>
                </a:solidFill>
                <a:cs typeface="B Yagut" pitchFamily="2" charset="-78"/>
              </a:rPr>
              <a:t>پیام سیستم پس از حذف جلسه دیالیز</a:t>
            </a:r>
          </a:p>
          <a:p>
            <a:pPr marL="342900" lvl="0" indent="-342900" algn="justLow">
              <a:spcBef>
                <a:spcPct val="20000"/>
              </a:spcBef>
              <a:buFont typeface="Wingdings" pitchFamily="2" charset="2"/>
              <a:buChar char="Ø"/>
              <a:defRPr/>
            </a:pPr>
            <a:endParaRPr lang="fa-IR" b="1" dirty="0" smtClean="0">
              <a:cs typeface="B Yagut" pitchFamily="2" charset="-78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8964488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ed Rectangle 3"/>
          <p:cNvSpPr/>
          <p:nvPr/>
        </p:nvSpPr>
        <p:spPr>
          <a:xfrm>
            <a:off x="539552" y="5157192"/>
            <a:ext cx="8064896" cy="93610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 smtClean="0">
                <a:solidFill>
                  <a:srgbClr val="FF0000"/>
                </a:solidFill>
              </a:rPr>
              <a:t>چاپ تاییدیه دیالیز: </a:t>
            </a:r>
            <a:r>
              <a:rPr lang="fa-IR" sz="2000" b="1" dirty="0" smtClean="0">
                <a:solidFill>
                  <a:schemeClr val="tx1"/>
                </a:solidFill>
              </a:rPr>
              <a:t>جهت گزارش گیری، بررسی وضعیت ثبت اطلاعات و جلسات بیماران و ... از این گزینه استفاده می‌شود.</a:t>
            </a:r>
          </a:p>
        </p:txBody>
      </p:sp>
      <p:sp>
        <p:nvSpPr>
          <p:cNvPr id="5" name="Oval 4"/>
          <p:cNvSpPr/>
          <p:nvPr/>
        </p:nvSpPr>
        <p:spPr>
          <a:xfrm>
            <a:off x="7596336" y="2708920"/>
            <a:ext cx="1368152" cy="57606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7596336" y="2420888"/>
            <a:ext cx="1296144" cy="216024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8964488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ounded Rectangle 2"/>
          <p:cNvSpPr/>
          <p:nvPr/>
        </p:nvSpPr>
        <p:spPr>
          <a:xfrm>
            <a:off x="467544" y="4941168"/>
            <a:ext cx="8424936" cy="115212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 smtClean="0">
                <a:solidFill>
                  <a:srgbClr val="FF0000"/>
                </a:solidFill>
              </a:rPr>
              <a:t>گزارشگیری</a:t>
            </a:r>
            <a:endParaRPr lang="fa-IR" sz="2000" b="1" dirty="0" smtClean="0">
              <a:solidFill>
                <a:schemeClr val="tx1"/>
              </a:solidFill>
            </a:endParaRPr>
          </a:p>
          <a:p>
            <a:r>
              <a:rPr lang="fa-IR" sz="2000" b="1" dirty="0" smtClean="0">
                <a:solidFill>
                  <a:srgbClr val="FF0000"/>
                </a:solidFill>
              </a:rPr>
              <a:t>1- چاپ: </a:t>
            </a:r>
            <a:r>
              <a:rPr lang="fa-IR" sz="2000" b="1" dirty="0" smtClean="0">
                <a:solidFill>
                  <a:schemeClr val="tx1"/>
                </a:solidFill>
              </a:rPr>
              <a:t>بعد از انجام جستجو با انتخاب گزینه </a:t>
            </a:r>
            <a:r>
              <a:rPr lang="fa-IR" sz="2000" b="1" dirty="0" smtClean="0">
                <a:solidFill>
                  <a:srgbClr val="7030A0"/>
                </a:solidFill>
              </a:rPr>
              <a:t>چاپ</a:t>
            </a:r>
            <a:r>
              <a:rPr lang="fa-IR" sz="2000" b="1" dirty="0" smtClean="0">
                <a:solidFill>
                  <a:schemeClr val="tx1"/>
                </a:solidFill>
              </a:rPr>
              <a:t> می‌توان صورتحساب را چاپ نمود.</a:t>
            </a:r>
          </a:p>
          <a:p>
            <a:r>
              <a:rPr lang="fa-IR" sz="2000" b="1" dirty="0" smtClean="0">
                <a:solidFill>
                  <a:srgbClr val="FF0000"/>
                </a:solidFill>
              </a:rPr>
              <a:t>2- دریافت فایل: </a:t>
            </a:r>
            <a:r>
              <a:rPr lang="fa-IR" sz="2000" b="1" dirty="0" smtClean="0">
                <a:solidFill>
                  <a:schemeClr val="tx1"/>
                </a:solidFill>
              </a:rPr>
              <a:t>به صورت اکسل، ورد و </a:t>
            </a:r>
            <a:r>
              <a:rPr lang="en-US" sz="2000" b="1" dirty="0" err="1" smtClean="0">
                <a:solidFill>
                  <a:schemeClr val="tx1"/>
                </a:solidFill>
              </a:rPr>
              <a:t>Pdf</a:t>
            </a:r>
            <a:r>
              <a:rPr lang="fa-IR" sz="2000" b="1" dirty="0" smtClean="0">
                <a:solidFill>
                  <a:schemeClr val="tx1"/>
                </a:solidFill>
              </a:rPr>
              <a:t> از طریق نشانه‌های فوق می‌توان فایل را تهیه کرد.</a:t>
            </a:r>
          </a:p>
        </p:txBody>
      </p:sp>
      <p:sp>
        <p:nvSpPr>
          <p:cNvPr id="5" name="Oval 4"/>
          <p:cNvSpPr/>
          <p:nvPr/>
        </p:nvSpPr>
        <p:spPr>
          <a:xfrm>
            <a:off x="1619672" y="2996952"/>
            <a:ext cx="1368152" cy="576064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79512" y="3717032"/>
            <a:ext cx="1368152" cy="576064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1187624" y="4221088"/>
            <a:ext cx="1800200" cy="151216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7596336" y="2060848"/>
            <a:ext cx="1296144" cy="216024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44016"/>
            <a:ext cx="8892480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ounded Rectangle 2"/>
          <p:cNvSpPr/>
          <p:nvPr/>
        </p:nvSpPr>
        <p:spPr>
          <a:xfrm>
            <a:off x="467544" y="4509120"/>
            <a:ext cx="7992888" cy="1152128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b="1" dirty="0" smtClean="0">
                <a:solidFill>
                  <a:srgbClr val="FF0000"/>
                </a:solidFill>
              </a:rPr>
              <a:t>پیش نمایش چاپ- </a:t>
            </a:r>
            <a:r>
              <a:rPr lang="fa-IR" b="1" dirty="0" smtClean="0">
                <a:solidFill>
                  <a:srgbClr val="7030A0"/>
                </a:solidFill>
              </a:rPr>
              <a:t>پس از انتخاب گزینه چاپ در پنجره قبلی، در این پنجره می‌توان گزارش را چاپ نمود یا از آن فایل گرفت.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08" y="72008"/>
            <a:ext cx="8964488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ounded Rectangle 2"/>
          <p:cNvSpPr/>
          <p:nvPr/>
        </p:nvSpPr>
        <p:spPr>
          <a:xfrm>
            <a:off x="7596336" y="1988840"/>
            <a:ext cx="1224136" cy="216024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8816378" cy="6624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ounded Rectangle 2"/>
          <p:cNvSpPr/>
          <p:nvPr/>
        </p:nvSpPr>
        <p:spPr>
          <a:xfrm>
            <a:off x="827584" y="1340768"/>
            <a:ext cx="6187008" cy="914400"/>
          </a:xfrm>
          <a:prstGeom prst="roundRect">
            <a:avLst/>
          </a:prstGeom>
          <a:ln w="5715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fa-IR" b="1" dirty="0" smtClean="0">
                <a:solidFill>
                  <a:schemeClr val="tx1"/>
                </a:solidFill>
              </a:rPr>
              <a:t>1- از طريق آدرس </a:t>
            </a:r>
            <a:r>
              <a:rPr lang="en-US" b="1" dirty="0" smtClean="0">
                <a:solidFill>
                  <a:srgbClr val="FF0000"/>
                </a:solidFill>
              </a:rPr>
              <a:t>http://darman.tamin.ir/</a:t>
            </a:r>
            <a:r>
              <a:rPr lang="fa-IR" b="1" dirty="0" smtClean="0">
                <a:solidFill>
                  <a:schemeClr val="tx1"/>
                </a:solidFill>
              </a:rPr>
              <a:t>  وارد اين صفحه شويد. </a:t>
            </a:r>
            <a:endParaRPr lang="fa-IR" b="1" dirty="0">
              <a:solidFill>
                <a:schemeClr val="tx1"/>
              </a:solidFill>
            </a:endParaRPr>
          </a:p>
          <a:p>
            <a:pPr algn="r" rtl="1"/>
            <a:r>
              <a:rPr lang="fa-IR" b="1" dirty="0" smtClean="0">
                <a:solidFill>
                  <a:schemeClr val="tx1"/>
                </a:solidFill>
              </a:rPr>
              <a:t>    سپس </a:t>
            </a:r>
            <a:r>
              <a:rPr lang="fa-IR" b="1" dirty="0" smtClean="0">
                <a:solidFill>
                  <a:srgbClr val="7030A0"/>
                </a:solidFill>
              </a:rPr>
              <a:t>لینک ورود به سیستم </a:t>
            </a:r>
            <a:r>
              <a:rPr lang="fa-IR" b="1" dirty="0" smtClean="0">
                <a:solidFill>
                  <a:schemeClr val="tx1"/>
                </a:solidFill>
              </a:rPr>
              <a:t>را کلیک نمایید.</a:t>
            </a:r>
            <a:r>
              <a:rPr lang="fa-IR" b="1" dirty="0" smtClean="0"/>
              <a:t>     </a:t>
            </a:r>
            <a:endParaRPr lang="en-US" b="1" dirty="0"/>
          </a:p>
        </p:txBody>
      </p:sp>
      <p:sp>
        <p:nvSpPr>
          <p:cNvPr id="4" name="Oval 3"/>
          <p:cNvSpPr/>
          <p:nvPr/>
        </p:nvSpPr>
        <p:spPr>
          <a:xfrm>
            <a:off x="6876256" y="2708920"/>
            <a:ext cx="1224136" cy="360040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755576" y="4365104"/>
            <a:ext cx="6264696" cy="936104"/>
          </a:xfrm>
          <a:prstGeom prst="roundRect">
            <a:avLst/>
          </a:prstGeom>
          <a:ln w="5715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fa-IR" b="1" dirty="0" smtClean="0">
                <a:solidFill>
                  <a:srgbClr val="FF0000"/>
                </a:solidFill>
              </a:rPr>
              <a:t>تذکر</a:t>
            </a:r>
            <a:r>
              <a:rPr lang="fa-IR" b="1" dirty="0" smtClean="0">
                <a:solidFill>
                  <a:schemeClr val="tx1"/>
                </a:solidFill>
              </a:rPr>
              <a:t>: برای نمایش و استفاده کامل از امکانات سایت، در منوی</a:t>
            </a:r>
            <a:r>
              <a:rPr lang="en-US" b="1" dirty="0" smtClean="0">
                <a:solidFill>
                  <a:srgbClr val="FF0000"/>
                </a:solidFill>
              </a:rPr>
              <a:t>Tools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fa-IR" b="1" dirty="0" smtClean="0">
                <a:solidFill>
                  <a:schemeClr val="tx1"/>
                </a:solidFill>
              </a:rPr>
              <a:t>، گزینه </a:t>
            </a:r>
            <a:r>
              <a:rPr lang="en-US" b="1" dirty="0" smtClean="0">
                <a:solidFill>
                  <a:srgbClr val="FF0000"/>
                </a:solidFill>
              </a:rPr>
              <a:t>Pop-Up blocker</a:t>
            </a:r>
            <a:r>
              <a:rPr lang="fa-IR" b="1" dirty="0" smtClean="0">
                <a:solidFill>
                  <a:srgbClr val="FF0000"/>
                </a:solidFill>
              </a:rPr>
              <a:t> </a:t>
            </a:r>
            <a:r>
              <a:rPr lang="fa-IR" b="1" dirty="0" smtClean="0">
                <a:solidFill>
                  <a:schemeClr val="tx1"/>
                </a:solidFill>
              </a:rPr>
              <a:t>را </a:t>
            </a:r>
            <a:r>
              <a:rPr lang="en-US" b="1" dirty="0" smtClean="0">
                <a:solidFill>
                  <a:srgbClr val="FF0000"/>
                </a:solidFill>
              </a:rPr>
              <a:t>Off</a:t>
            </a:r>
            <a:r>
              <a:rPr lang="fa-IR" b="1" dirty="0" smtClean="0">
                <a:solidFill>
                  <a:schemeClr val="tx1"/>
                </a:solidFill>
              </a:rPr>
              <a:t> نموده و در پنجره </a:t>
            </a:r>
            <a:r>
              <a:rPr lang="en-US" b="1" dirty="0" smtClean="0">
                <a:solidFill>
                  <a:srgbClr val="FF0000"/>
                </a:solidFill>
              </a:rPr>
              <a:t>Compatibility View Setting</a:t>
            </a:r>
            <a:r>
              <a:rPr lang="fa-IR" b="1" dirty="0" smtClean="0">
                <a:solidFill>
                  <a:schemeClr val="tx1"/>
                </a:solidFill>
              </a:rPr>
              <a:t>آدرس فوق را </a:t>
            </a:r>
            <a:r>
              <a:rPr lang="en-US" b="1" dirty="0" smtClean="0">
                <a:solidFill>
                  <a:srgbClr val="FF0000"/>
                </a:solidFill>
              </a:rPr>
              <a:t>Add</a:t>
            </a:r>
            <a:r>
              <a:rPr lang="fa-IR" b="1" dirty="0" smtClean="0">
                <a:solidFill>
                  <a:schemeClr val="tx1"/>
                </a:solidFill>
              </a:rPr>
              <a:t> نمایید.</a:t>
            </a:r>
            <a:endParaRPr lang="en-US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1268760"/>
            <a:ext cx="8461448" cy="936104"/>
          </a:xfrm>
          <a:prstGeom prst="rect">
            <a:avLst/>
          </a:prstGeom>
          <a:ln/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3600" b="1" dirty="0" smtClean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</a:rPr>
              <a:t>تغییر مرکز دیالیز ارائه دهنده خدمت:</a:t>
            </a:r>
            <a:endParaRPr lang="fa-IR" sz="3600" b="1" dirty="0">
              <a:ln>
                <a:solidFill>
                  <a:srgbClr val="FF0000"/>
                </a:solidFill>
              </a:ln>
              <a:solidFill>
                <a:srgbClr val="7030A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3645024"/>
            <a:ext cx="8640960" cy="1368152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lnSpc>
                <a:spcPct val="150000"/>
              </a:lnSpc>
            </a:pPr>
            <a:r>
              <a:rPr lang="fa-IR" sz="2400" b="1" dirty="0" smtClean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</a:rPr>
              <a:t>با توجه به ثبت جلسات درمانی به شکل روزانه، در صورت تغییر محل درمان بیمار، مشکلی برای ثبت خدمات دیالیز در مرکز جدید پیش نمی‌آید.</a:t>
            </a:r>
            <a:endParaRPr lang="fa-IR" sz="1600" b="1" dirty="0" smtClean="0">
              <a:ln>
                <a:solidFill>
                  <a:srgbClr val="7030A0"/>
                </a:solidFill>
              </a:ln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476672"/>
            <a:ext cx="8280920" cy="914400"/>
          </a:xfrm>
          <a:prstGeom prst="rect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2800" b="1" dirty="0" smtClean="0">
                <a:solidFill>
                  <a:srgbClr val="FF0000"/>
                </a:solidFill>
              </a:rPr>
              <a:t>ثبت خدمات ارائه شده به بیماران دیالیز صفاقی</a:t>
            </a:r>
            <a:endParaRPr lang="fa-IR" sz="2800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5536" y="1700808"/>
            <a:ext cx="8424936" cy="446449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lnSpc>
                <a:spcPct val="150000"/>
              </a:lnSpc>
            </a:pPr>
            <a:r>
              <a:rPr lang="fa-IR" sz="2000" b="1" dirty="0" smtClean="0">
                <a:solidFill>
                  <a:schemeClr val="tx1"/>
                </a:solidFill>
              </a:rPr>
              <a:t>با توجه به جمع ‌آوری آمار و اطلاعات خدمات انجام شده برای بیماران تحت درمان دیالیز صفاقی،</a:t>
            </a:r>
            <a:r>
              <a:rPr lang="fa-IR" sz="2000" b="1" dirty="0" smtClean="0">
                <a:solidFill>
                  <a:srgbClr val="FF0000"/>
                </a:solidFill>
                <a:cs typeface="B Yagut" pitchFamily="2" charset="-78"/>
              </a:rPr>
              <a:t> </a:t>
            </a:r>
            <a:r>
              <a:rPr lang="fa-IR" sz="2000" b="1" dirty="0" smtClean="0">
                <a:solidFill>
                  <a:schemeClr val="tx1"/>
                </a:solidFill>
                <a:cs typeface="B Yagut" pitchFamily="2" charset="-78"/>
              </a:rPr>
              <a:t>با انتخاب </a:t>
            </a:r>
            <a:r>
              <a:rPr lang="fa-IR" sz="2000" b="1" dirty="0" smtClean="0">
                <a:solidFill>
                  <a:srgbClr val="FF0000"/>
                </a:solidFill>
                <a:cs typeface="B Yagut" pitchFamily="2" charset="-78"/>
              </a:rPr>
              <a:t>دیالیز صفاقی </a:t>
            </a:r>
            <a:r>
              <a:rPr lang="fa-IR" sz="2000" b="1" dirty="0" smtClean="0">
                <a:solidFill>
                  <a:schemeClr val="tx1"/>
                </a:solidFill>
                <a:cs typeface="B Yagut" pitchFamily="2" charset="-78"/>
              </a:rPr>
              <a:t>در فیلد </a:t>
            </a:r>
            <a:r>
              <a:rPr lang="fa-IR" sz="2000" b="1" dirty="0" smtClean="0">
                <a:solidFill>
                  <a:srgbClr val="FF0000"/>
                </a:solidFill>
                <a:cs typeface="B Yagut" pitchFamily="2" charset="-78"/>
              </a:rPr>
              <a:t>تشخیص </a:t>
            </a:r>
            <a:r>
              <a:rPr lang="fa-IR" sz="2000" b="1" dirty="0" smtClean="0">
                <a:solidFill>
                  <a:schemeClr val="tx1"/>
                </a:solidFill>
                <a:cs typeface="B Yagut" pitchFamily="2" charset="-78"/>
              </a:rPr>
              <a:t>و کلیک گزینه </a:t>
            </a:r>
            <a:r>
              <a:rPr lang="fa-IR" sz="2000" b="1" dirty="0" smtClean="0">
                <a:solidFill>
                  <a:srgbClr val="FF0000"/>
                </a:solidFill>
                <a:cs typeface="B Yagut" pitchFamily="2" charset="-78"/>
              </a:rPr>
              <a:t>ثبت جلسه</a:t>
            </a:r>
            <a:r>
              <a:rPr lang="fa-IR" sz="2000" b="1" dirty="0" smtClean="0">
                <a:solidFill>
                  <a:schemeClr val="tx1"/>
                </a:solidFill>
              </a:rPr>
              <a:t>، خدمت ”</a:t>
            </a:r>
            <a:r>
              <a:rPr lang="fa-IR" sz="2000" b="1" dirty="0" smtClean="0">
                <a:solidFill>
                  <a:srgbClr val="7030A0"/>
                </a:solidFill>
              </a:rPr>
              <a:t>آموزش و مدیریت بیمار دیالیز صفاقی توسط نفرولوژیست در هر ماه</a:t>
            </a:r>
            <a:r>
              <a:rPr lang="fa-IR" sz="2000" b="1" dirty="0" smtClean="0">
                <a:solidFill>
                  <a:schemeClr val="tx1"/>
                </a:solidFill>
              </a:rPr>
              <a:t>“ ( </a:t>
            </a:r>
            <a:r>
              <a:rPr lang="fa-IR" sz="2000" b="1" dirty="0" smtClean="0">
                <a:solidFill>
                  <a:srgbClr val="7030A0"/>
                </a:solidFill>
              </a:rPr>
              <a:t>کد 900155</a:t>
            </a:r>
            <a:r>
              <a:rPr lang="fa-IR" sz="2000" b="1" dirty="0" smtClean="0">
                <a:solidFill>
                  <a:schemeClr val="tx1"/>
                </a:solidFill>
              </a:rPr>
              <a:t>)، </a:t>
            </a:r>
            <a:r>
              <a:rPr lang="fa-IR" sz="2000" b="1" dirty="0" smtClean="0">
                <a:solidFill>
                  <a:srgbClr val="7030A0"/>
                </a:solidFill>
              </a:rPr>
              <a:t>یک بار در ماه</a:t>
            </a:r>
            <a:r>
              <a:rPr lang="fa-IR" sz="2000" b="1" dirty="0" smtClean="0">
                <a:solidFill>
                  <a:schemeClr val="tx1"/>
                </a:solidFill>
              </a:rPr>
              <a:t> تایید و محاسبه می‌گردد.</a:t>
            </a:r>
          </a:p>
          <a:p>
            <a:pPr>
              <a:lnSpc>
                <a:spcPct val="150000"/>
              </a:lnSpc>
            </a:pPr>
            <a:r>
              <a:rPr lang="fa-IR" sz="2000" b="1" dirty="0" smtClean="0">
                <a:solidFill>
                  <a:srgbClr val="FF0000"/>
                </a:solidFill>
              </a:rPr>
              <a:t>تبصره1-</a:t>
            </a:r>
            <a:r>
              <a:rPr lang="fa-IR" sz="2000" b="1" dirty="0" smtClean="0">
                <a:solidFill>
                  <a:schemeClr val="tx1"/>
                </a:solidFill>
              </a:rPr>
              <a:t> هزینه محلول دیالیز صفاقی توسط سازمان به ازای بیماران تحت پوشش به شرکت تولید و توزیع کننده به صورت 100% پرداخت می‌گردد. و شرکت‌های تولید و توزیع‌کننده، محلول را به صورت رایگان در اختیار بیماران قرارمی‌دهند. </a:t>
            </a:r>
          </a:p>
          <a:p>
            <a:endParaRPr lang="fa-IR" sz="1600" b="1" dirty="0" smtClean="0">
              <a:solidFill>
                <a:schemeClr val="tx1"/>
              </a:solidFill>
            </a:endParaRPr>
          </a:p>
          <a:p>
            <a:r>
              <a:rPr lang="fa-IR" sz="2000" b="1" dirty="0" smtClean="0">
                <a:solidFill>
                  <a:srgbClr val="FF0000"/>
                </a:solidFill>
              </a:rPr>
              <a:t>تبصره2-</a:t>
            </a:r>
            <a:r>
              <a:rPr lang="fa-IR" sz="2000" b="1" dirty="0" smtClean="0">
                <a:solidFill>
                  <a:schemeClr val="tx1"/>
                </a:solidFill>
              </a:rPr>
              <a:t> اخذ تایید دیالیز صفاقی با توجه به تنظیمات فیشیه مرکز طرف قرارداد، امکان‌پذیر است.</a:t>
            </a:r>
            <a:endParaRPr lang="fa-IR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267744" y="393848"/>
            <a:ext cx="39153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B Titr" pitchFamily="2" charset="-78"/>
              </a:rPr>
              <a:t>ضوابط تایید مکانیزه خدمات دیالیز</a:t>
            </a:r>
            <a:endParaRPr kumimoji="0" lang="ar-SA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755576" y="2276872"/>
          <a:ext cx="7992886" cy="2327825"/>
        </p:xfrm>
        <a:graphic>
          <a:graphicData uri="http://schemas.openxmlformats.org/drawingml/2006/table">
            <a:tbl>
              <a:tblPr rtl="1"/>
              <a:tblGrid>
                <a:gridCol w="842416"/>
                <a:gridCol w="1821302"/>
                <a:gridCol w="1067217"/>
                <a:gridCol w="1226349"/>
                <a:gridCol w="1348292"/>
                <a:gridCol w="1687310"/>
              </a:tblGrid>
              <a:tr h="1008113"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35585" algn="ctr"/>
                        </a:tabLst>
                      </a:pPr>
                      <a:r>
                        <a:rPr lang="ar-SA" sz="1100" b="1" dirty="0">
                          <a:latin typeface="Times New Roman"/>
                          <a:ea typeface="Times New Roman"/>
                          <a:cs typeface="B Yagut"/>
                        </a:rPr>
                        <a:t>	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35585" algn="ctr"/>
                        </a:tabLst>
                      </a:pPr>
                      <a:r>
                        <a:rPr lang="ar-SA" sz="2000" b="1" dirty="0">
                          <a:latin typeface="Times New Roman"/>
                          <a:ea typeface="Times New Roman"/>
                          <a:cs typeface="B Yagut"/>
                        </a:rPr>
                        <a:t>کد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latin typeface="Times New Roman"/>
                          <a:ea typeface="Times New Roman"/>
                          <a:cs typeface="B Yagut"/>
                        </a:rPr>
                        <a:t>نوع دیالیز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latin typeface="Times New Roman"/>
                          <a:ea typeface="Times New Roman"/>
                          <a:cs typeface="B Yagut"/>
                        </a:rPr>
                        <a:t>ارزش نسبی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latin typeface="Times New Roman"/>
                          <a:ea typeface="Times New Roman"/>
                          <a:cs typeface="B Yagut"/>
                        </a:rPr>
                        <a:t>دولتی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latin typeface="Times New Roman"/>
                          <a:ea typeface="Times New Roman"/>
                          <a:cs typeface="B Yagut"/>
                        </a:rPr>
                        <a:t>ارزش نسبی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latin typeface="Times New Roman"/>
                          <a:ea typeface="Times New Roman"/>
                          <a:cs typeface="B Yagut"/>
                        </a:rPr>
                        <a:t>خصوصی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latin typeface="Times New Roman"/>
                          <a:ea typeface="Times New Roman"/>
                          <a:cs typeface="B Yagut"/>
                        </a:rPr>
                        <a:t>تعرفه دولتی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 smtClean="0">
                          <a:latin typeface="Times New Roman"/>
                          <a:ea typeface="Times New Roman"/>
                          <a:cs typeface="B Yagut"/>
                        </a:rPr>
                        <a:t>139</a:t>
                      </a:r>
                      <a:r>
                        <a:rPr lang="fa-IR" sz="1600" b="1" dirty="0" smtClean="0">
                          <a:latin typeface="Times New Roman"/>
                          <a:ea typeface="Times New Roman"/>
                          <a:cs typeface="B Yagut"/>
                        </a:rPr>
                        <a:t>5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latin typeface="Times New Roman"/>
                          <a:ea typeface="Times New Roman"/>
                          <a:cs typeface="B Yagut"/>
                        </a:rPr>
                        <a:t>تعرفه خصوصی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 smtClean="0">
                          <a:latin typeface="Times New Roman"/>
                          <a:ea typeface="Times New Roman"/>
                          <a:cs typeface="B Yagut"/>
                        </a:rPr>
                        <a:t>139</a:t>
                      </a:r>
                      <a:r>
                        <a:rPr lang="fa-IR" sz="1600" b="1" dirty="0" smtClean="0">
                          <a:latin typeface="Times New Roman"/>
                          <a:ea typeface="Times New Roman"/>
                          <a:cs typeface="B Yagut"/>
                        </a:rPr>
                        <a:t>5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666216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latin typeface="Times New Roman"/>
                          <a:ea typeface="Times New Roman"/>
                          <a:cs typeface="B Titr"/>
                        </a:rPr>
                        <a:t>900140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latin typeface="Times New Roman"/>
                          <a:ea typeface="Times New Roman"/>
                          <a:cs typeface="B Titr"/>
                        </a:rPr>
                        <a:t>همودیالیز حاد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latin typeface="Times New Roman"/>
                          <a:ea typeface="Times New Roman"/>
                          <a:cs typeface="B Titr"/>
                        </a:rPr>
                        <a:t>17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latin typeface="Times New Roman"/>
                          <a:ea typeface="Times New Roman"/>
                          <a:cs typeface="B Titr"/>
                        </a:rPr>
                        <a:t>26</a:t>
                      </a:r>
                      <a:endParaRPr lang="en-US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 smtClean="0">
                          <a:latin typeface="Times New Roman"/>
                          <a:ea typeface="Times New Roman"/>
                          <a:cs typeface="B Titr"/>
                        </a:rPr>
                        <a:t>1</a:t>
                      </a:r>
                      <a:r>
                        <a:rPr lang="fa-IR" sz="1800" b="1" dirty="0" smtClean="0">
                          <a:latin typeface="Times New Roman"/>
                          <a:ea typeface="Times New Roman"/>
                          <a:cs typeface="B Titr"/>
                        </a:rPr>
                        <a:t>5708</a:t>
                      </a:r>
                      <a:r>
                        <a:rPr lang="ar-SA" sz="1800" b="1" dirty="0" smtClean="0">
                          <a:latin typeface="Times New Roman"/>
                          <a:ea typeface="Times New Roman"/>
                          <a:cs typeface="B Titr"/>
                        </a:rPr>
                        <a:t>00</a:t>
                      </a:r>
                      <a:endParaRPr lang="en-US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 smtClean="0">
                          <a:latin typeface="Times New Roman"/>
                          <a:ea typeface="Times New Roman"/>
                          <a:cs typeface="B Titr"/>
                        </a:rPr>
                        <a:t>2</a:t>
                      </a:r>
                      <a:r>
                        <a:rPr lang="fa-IR" sz="1800" b="1" dirty="0" smtClean="0">
                          <a:latin typeface="Times New Roman"/>
                          <a:ea typeface="Times New Roman"/>
                          <a:cs typeface="B Titr"/>
                        </a:rPr>
                        <a:t>4024</a:t>
                      </a:r>
                      <a:r>
                        <a:rPr lang="ar-SA" sz="1800" b="1" dirty="0" smtClean="0">
                          <a:latin typeface="Times New Roman"/>
                          <a:ea typeface="Times New Roman"/>
                          <a:cs typeface="B Titr"/>
                        </a:rPr>
                        <a:t>00</a:t>
                      </a:r>
                      <a:endParaRPr lang="en-US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3496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latin typeface="Times New Roman"/>
                          <a:ea typeface="Times New Roman"/>
                          <a:cs typeface="B Titr"/>
                        </a:rPr>
                        <a:t>900145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latin typeface="Times New Roman"/>
                          <a:ea typeface="Times New Roman"/>
                          <a:cs typeface="B Titr"/>
                        </a:rPr>
                        <a:t>همودیالیز مزمن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latin typeface="Times New Roman"/>
                          <a:ea typeface="Times New Roman"/>
                          <a:cs typeface="B Titr"/>
                        </a:rPr>
                        <a:t>15</a:t>
                      </a:r>
                      <a:endParaRPr lang="en-US" sz="3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1800" b="1">
                          <a:latin typeface="Times New Roman"/>
                          <a:ea typeface="Times New Roman"/>
                          <a:cs typeface="B Titr"/>
                        </a:rPr>
                        <a:t>23</a:t>
                      </a:r>
                      <a:endParaRPr lang="en-US" sz="2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 smtClean="0">
                          <a:latin typeface="Times New Roman"/>
                          <a:ea typeface="Times New Roman"/>
                          <a:cs typeface="B Titr"/>
                        </a:rPr>
                        <a:t>1</a:t>
                      </a:r>
                      <a:r>
                        <a:rPr lang="fa-IR" sz="1800" b="1" dirty="0" smtClean="0">
                          <a:latin typeface="Times New Roman"/>
                          <a:ea typeface="Times New Roman"/>
                          <a:cs typeface="B Titr"/>
                        </a:rPr>
                        <a:t>386</a:t>
                      </a:r>
                      <a:r>
                        <a:rPr lang="ar-SA" sz="1800" b="1" dirty="0" smtClean="0">
                          <a:latin typeface="Times New Roman"/>
                          <a:ea typeface="Times New Roman"/>
                          <a:cs typeface="B Titr"/>
                        </a:rPr>
                        <a:t>000</a:t>
                      </a:r>
                      <a:endParaRPr lang="en-US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 smtClean="0">
                          <a:latin typeface="Times New Roman"/>
                          <a:ea typeface="Times New Roman"/>
                          <a:cs typeface="B Titr"/>
                        </a:rPr>
                        <a:t>2</a:t>
                      </a:r>
                      <a:r>
                        <a:rPr lang="fa-IR" sz="1800" b="1" dirty="0" smtClean="0">
                          <a:latin typeface="Times New Roman"/>
                          <a:ea typeface="Times New Roman"/>
                          <a:cs typeface="B Titr"/>
                        </a:rPr>
                        <a:t>1252</a:t>
                      </a:r>
                      <a:r>
                        <a:rPr lang="ar-SA" sz="1800" b="1" dirty="0" smtClean="0">
                          <a:latin typeface="Times New Roman"/>
                          <a:ea typeface="Times New Roman"/>
                          <a:cs typeface="B Titr"/>
                        </a:rPr>
                        <a:t>00</a:t>
                      </a:r>
                      <a:endParaRPr lang="en-US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755576" y="1340768"/>
            <a:ext cx="7992888" cy="9144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fa-IR" sz="1600" b="1" dirty="0" smtClean="0">
                <a:solidFill>
                  <a:srgbClr val="FF0000"/>
                </a:solidFill>
                <a:cs typeface="B Titr" pitchFamily="2" charset="-78"/>
              </a:rPr>
              <a:t>1) خدمت دیالیز- </a:t>
            </a:r>
            <a:r>
              <a:rPr lang="fa-IR" sz="1400" b="1" dirty="0" smtClean="0">
                <a:cs typeface="B Nazanin" pitchFamily="2" charset="-78"/>
              </a:rPr>
              <a:t>با توجه به نوع نارسائی کلیه و نوع مرکز انجام دهنده خدمت(دولتی یا خصوصی) مطابق جدول زیر می‌باشد:</a:t>
            </a:r>
            <a:endParaRPr lang="fa-IR" b="1" dirty="0">
              <a:cs typeface="B Nazanin" pitchFamily="2" charset="-78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899592" y="949951"/>
            <a:ext cx="77768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B Nazanin" pitchFamily="2" charset="-78"/>
              </a:rPr>
              <a:t>برای هر جلسه دیالیز، خدمات زیر فقط یک بار قابل تائید است: </a:t>
            </a:r>
            <a:endParaRPr kumimoji="0" lang="ar-S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Nazanin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55576" y="4869160"/>
            <a:ext cx="7992888" cy="1368152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lnSpc>
                <a:spcPct val="150000"/>
              </a:lnSpc>
            </a:pPr>
            <a:r>
              <a:rPr lang="ar-SA" sz="1600" b="1" dirty="0" smtClean="0"/>
              <a:t>نکته1- تنها ضریب ارزش ریالی بخش دولتی (</a:t>
            </a:r>
            <a:r>
              <a:rPr lang="fa-IR" sz="1600" b="1" dirty="0" smtClean="0">
                <a:solidFill>
                  <a:srgbClr val="FF0000"/>
                </a:solidFill>
              </a:rPr>
              <a:t>924</a:t>
            </a:r>
            <a:r>
              <a:rPr lang="ar-SA" sz="1600" b="1" dirty="0" smtClean="0">
                <a:solidFill>
                  <a:srgbClr val="FF0000"/>
                </a:solidFill>
              </a:rPr>
              <a:t>00 ریال</a:t>
            </a:r>
            <a:r>
              <a:rPr lang="ar-SA" sz="1600" b="1" dirty="0" smtClean="0"/>
              <a:t>) برای کدهای فوق قابل پرداخت است.</a:t>
            </a:r>
            <a:endParaRPr lang="en-US" sz="1600" b="1" dirty="0" smtClean="0"/>
          </a:p>
          <a:p>
            <a:pPr>
              <a:lnSpc>
                <a:spcPct val="150000"/>
              </a:lnSpc>
            </a:pPr>
            <a:r>
              <a:rPr lang="ar-SA" sz="1600" b="1" dirty="0" smtClean="0"/>
              <a:t>نکته2- </a:t>
            </a:r>
            <a:r>
              <a:rPr lang="ar-SA" sz="1600" b="1" u="sng" dirty="0" smtClean="0"/>
              <a:t>100</a:t>
            </a:r>
            <a:r>
              <a:rPr lang="ar-SA" sz="1600" b="1" dirty="0" smtClean="0"/>
              <a:t>درصد مبالغ فوق در بخش‌های دولتی و خصوصی قابل پرداخت است.</a:t>
            </a:r>
            <a:endParaRPr lang="fa-IR" sz="1600" b="1" dirty="0" smtClean="0"/>
          </a:p>
          <a:p>
            <a:pPr>
              <a:lnSpc>
                <a:spcPct val="150000"/>
              </a:lnSpc>
            </a:pPr>
            <a:r>
              <a:rPr lang="fa-IR" sz="1600" b="1" dirty="0" smtClean="0"/>
              <a:t>نکته3- مراکز خیریه و عمومی غیر دولتی مشمول تعرفه خصوصی می‌باشند.</a:t>
            </a:r>
            <a:endParaRPr lang="en-US" sz="1600" b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1691680" y="549261"/>
            <a:ext cx="7128792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B Titr" pitchFamily="2" charset="-78"/>
              </a:rPr>
              <a:t>2) ست دیالیز شامل لوله رابط، سوزن و صافی دیالیز: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B Titr" pitchFamily="2" charset="-78"/>
            </a:endParaRPr>
          </a:p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B Yagut" pitchFamily="2" charset="-78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B Yagut" pitchFamily="2" charset="-78"/>
              </a:rPr>
              <a:t>      - کد </a:t>
            </a: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B Titr" pitchFamily="2" charset="-78"/>
              </a:rPr>
              <a:t>66676</a:t>
            </a: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B Yagut" pitchFamily="2" charset="-78"/>
              </a:rPr>
              <a:t> </a:t>
            </a:r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B Yagut" pitchFamily="2" charset="-78"/>
              </a:rPr>
              <a:t>به مبلغ </a:t>
            </a: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B Titr" pitchFamily="2" charset="-78"/>
              </a:rPr>
              <a:t>450000</a:t>
            </a: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B Yagut" pitchFamily="2" charset="-78"/>
              </a:rPr>
              <a:t> </a:t>
            </a:r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B Yagut" pitchFamily="2" charset="-78"/>
              </a:rPr>
              <a:t>ریال </a:t>
            </a:r>
            <a:endParaRPr kumimoji="0" lang="ar-SA" sz="4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179512" y="2348880"/>
            <a:ext cx="871195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B Titr" pitchFamily="2" charset="-78"/>
              </a:rPr>
              <a:t>3) محلول دیالیز- </a:t>
            </a: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B Yagut" pitchFamily="2" charset="-78"/>
              </a:rPr>
              <a:t>باتوجه به محلول مصرفی یکی از کدهای زیر (تفاهم نامه دارویی) به ارزش </a:t>
            </a: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B Titr" pitchFamily="2" charset="-78"/>
              </a:rPr>
              <a:t>126000</a:t>
            </a: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B Yagut" pitchFamily="2" charset="-78"/>
              </a:rPr>
              <a:t> </a:t>
            </a: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B Yagut" pitchFamily="2" charset="-78"/>
              </a:rPr>
              <a:t>ریال </a:t>
            </a: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B Yagut" pitchFamily="2" charset="-78"/>
              </a:rPr>
              <a:t>قابل پرداخت می‌باشد: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B Yagut" pitchFamily="2" charset="-78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B Yagut" pitchFamily="2" charset="-78"/>
              </a:rPr>
              <a:t>      - کد </a:t>
            </a:r>
            <a:r>
              <a:rPr kumimoji="0" lang="ar-SA" sz="1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B Titr" pitchFamily="2" charset="-78"/>
              </a:rPr>
              <a:t>7196</a:t>
            </a:r>
            <a:r>
              <a:rPr kumimoji="0" lang="ar-S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B Yagut" pitchFamily="2" charset="-78"/>
              </a:rPr>
              <a:t> </a:t>
            </a:r>
            <a:r>
              <a:rPr kumimoji="0" lang="ar-S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B Yagut" pitchFamily="2" charset="-78"/>
              </a:rPr>
              <a:t>(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HEMODIALYSIS ACIDIC ll 5 LIT CONC SOLUTION</a:t>
            </a:r>
            <a:r>
              <a:rPr kumimoji="0" lang="ar-S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B Yagut" pitchFamily="2" charset="-78"/>
              </a:rPr>
              <a:t>)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B Yagut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B Yagut" pitchFamily="2" charset="-78"/>
              </a:rPr>
              <a:t>      - کد </a:t>
            </a:r>
            <a:r>
              <a:rPr kumimoji="0" lang="ar-SA" sz="1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B Titr" pitchFamily="2" charset="-78"/>
              </a:rPr>
              <a:t>7197</a:t>
            </a:r>
            <a:r>
              <a:rPr kumimoji="0" lang="ar-S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B Yagut" pitchFamily="2" charset="-78"/>
              </a:rPr>
              <a:t> </a:t>
            </a:r>
            <a:r>
              <a:rPr kumimoji="0" lang="ar-S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B Yagut" pitchFamily="2" charset="-78"/>
              </a:rPr>
              <a:t>(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HEMODIALYSIS l 5 LIT CONC SOLUTION</a:t>
            </a:r>
            <a:r>
              <a:rPr kumimoji="0" lang="ar-S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B Yagut" pitchFamily="2" charset="-78"/>
              </a:rPr>
              <a:t>)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B Yagut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B Yagut" pitchFamily="2" charset="-78"/>
              </a:rPr>
              <a:t>      - کد </a:t>
            </a:r>
            <a:r>
              <a:rPr kumimoji="0" lang="ar-SA" sz="1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B Titr" pitchFamily="2" charset="-78"/>
              </a:rPr>
              <a:t>7198</a:t>
            </a:r>
            <a:r>
              <a:rPr kumimoji="0" lang="ar-S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B Yagut" pitchFamily="2" charset="-78"/>
              </a:rPr>
              <a:t> </a:t>
            </a:r>
            <a:r>
              <a:rPr kumimoji="0" lang="ar-S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B Yagut" pitchFamily="2" charset="-78"/>
              </a:rPr>
              <a:t>(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HEMODIALYSIS ll 5 LIT CONC SOLUTION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B Yagut" pitchFamily="2" charset="-78"/>
              </a:rPr>
              <a:t>)</a:t>
            </a:r>
            <a:endParaRPr kumimoji="0" lang="ar-SA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395536" y="980728"/>
            <a:ext cx="8495928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B Titr" pitchFamily="2" charset="-78"/>
              </a:rPr>
              <a:t>4) </a:t>
            </a: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B Titr" pitchFamily="2" charset="-78"/>
              </a:rPr>
              <a:t>پودر بیکربنات </a:t>
            </a:r>
            <a:r>
              <a:rPr kumimoji="0" lang="ar-SA" sz="20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B Titr" pitchFamily="2" charset="-78"/>
              </a:rPr>
              <a:t>سدیم- </a:t>
            </a:r>
            <a:r>
              <a:rPr kumimoji="0" lang="ar-S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B Yagut" pitchFamily="2" charset="-78"/>
              </a:rPr>
              <a:t>با توجه به نوع(مارک) دستگاه دیالیز یکی از کدهای زیر قابل پرداخت است: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B Yagut" pitchFamily="2" charset="-78"/>
              </a:rPr>
              <a:t>      - </a:t>
            </a:r>
            <a:r>
              <a:rPr kumimoji="0" lang="ar-S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B Yagut" pitchFamily="2" charset="-78"/>
              </a:rPr>
              <a:t>کد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B Yagut" pitchFamily="2" charset="-78"/>
              </a:rPr>
              <a:t> </a:t>
            </a:r>
            <a:r>
              <a:rPr kumimoji="0" lang="ar-SA" sz="1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B Titr" pitchFamily="2" charset="-78"/>
              </a:rPr>
              <a:t>5284</a:t>
            </a:r>
            <a:r>
              <a:rPr kumimoji="0" lang="ar-S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B Yagut" pitchFamily="2" charset="-78"/>
              </a:rPr>
              <a:t> 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B Yagut" pitchFamily="2" charset="-78"/>
              </a:rPr>
              <a:t>(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BICARBONATE POWDER PACKAGE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B Yagut" pitchFamily="2" charset="-78"/>
              </a:rPr>
              <a:t>) </a:t>
            </a:r>
            <a:r>
              <a:rPr kumimoji="0" lang="ar-S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B Yagut" pitchFamily="2" charset="-78"/>
              </a:rPr>
              <a:t>به ارزش  </a:t>
            </a: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B Titr" pitchFamily="2" charset="-78"/>
              </a:rPr>
              <a:t>75000</a:t>
            </a:r>
            <a:r>
              <a:rPr kumimoji="0" lang="ar-S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B Yagut" pitchFamily="2" charset="-78"/>
              </a:rPr>
              <a:t> </a:t>
            </a:r>
            <a:r>
              <a:rPr kumimoji="0" lang="ar-SA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B Yagut" pitchFamily="2" charset="-78"/>
              </a:rPr>
              <a:t>ریال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B Yagut" pitchFamily="2" charset="-78"/>
              </a:rPr>
              <a:t>      - </a:t>
            </a:r>
            <a:r>
              <a:rPr kumimoji="0" lang="ar-S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B Yagut" pitchFamily="2" charset="-78"/>
              </a:rPr>
              <a:t>کد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B Yagut" pitchFamily="2" charset="-78"/>
              </a:rPr>
              <a:t> </a:t>
            </a:r>
            <a:r>
              <a:rPr kumimoji="0" lang="ar-SA" sz="1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B Titr" pitchFamily="2" charset="-78"/>
              </a:rPr>
              <a:t>6521</a:t>
            </a:r>
            <a:r>
              <a:rPr kumimoji="0" lang="ar-S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B Yagut" pitchFamily="2" charset="-78"/>
              </a:rPr>
              <a:t> 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B Yagut" pitchFamily="2" charset="-78"/>
              </a:rPr>
              <a:t>(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BICARBONATE IDEMSA POWDER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B Yagut" pitchFamily="2" charset="-78"/>
              </a:rPr>
              <a:t>)    </a:t>
            </a:r>
            <a:r>
              <a:rPr kumimoji="0" lang="ar-S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B Yagut" pitchFamily="2" charset="-78"/>
              </a:rPr>
              <a:t>به ارزش </a:t>
            </a: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B Titr" pitchFamily="2" charset="-78"/>
              </a:rPr>
              <a:t>155000</a:t>
            </a:r>
            <a:r>
              <a:rPr kumimoji="0" lang="ar-S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B Yagut" pitchFamily="2" charset="-78"/>
              </a:rPr>
              <a:t> </a:t>
            </a:r>
            <a:r>
              <a:rPr kumimoji="0" lang="ar-SA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B Yagut" pitchFamily="2" charset="-78"/>
              </a:rPr>
              <a:t>ریال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B Yagut" pitchFamily="2" charset="-78"/>
              </a:rPr>
              <a:t>   نکته1- کد </a:t>
            </a: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B Titr" pitchFamily="2" charset="-78"/>
              </a:rPr>
              <a:t>6521</a:t>
            </a:r>
            <a:r>
              <a:rPr kumimoji="0" lang="ar-S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B Yagut" pitchFamily="2" charset="-78"/>
              </a:rPr>
              <a:t> 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B Yagut" pitchFamily="2" charset="-78"/>
              </a:rPr>
              <a:t>جهت دستگاههای دیالیز با مارک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B Yagut" pitchFamily="2" charset="-78"/>
              </a:rPr>
              <a:t>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B Yagut" pitchFamily="2" charset="-78"/>
              </a:rPr>
              <a:t>JMS</a:t>
            </a:r>
            <a:r>
              <a:rPr kumimoji="0" lang="ar-S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B Yagut" pitchFamily="2" charset="-78"/>
              </a:rPr>
              <a:t> </a:t>
            </a: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B Yagut" pitchFamily="2" charset="-78"/>
              </a:rPr>
              <a:t>و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B Yagut" pitchFamily="2" charset="-78"/>
              </a:rPr>
              <a:t>IDEMSA</a:t>
            </a:r>
            <a:r>
              <a:rPr kumimoji="0" lang="fa-IR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B Yagut" pitchFamily="2" charset="-78"/>
              </a:rPr>
              <a:t> 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B Yagut" pitchFamily="2" charset="-78"/>
              </a:rPr>
              <a:t>قابل 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B Yagut" pitchFamily="2" charset="-78"/>
              </a:rPr>
              <a:t>ثبت است.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B Yagut" pitchFamily="2" charset="-78"/>
              </a:rPr>
              <a:t>   نکته2- برای سایر دستگاههای دیالیز کد </a:t>
            </a: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B Titr" pitchFamily="2" charset="-78"/>
              </a:rPr>
              <a:t>5284</a:t>
            </a:r>
            <a:r>
              <a:rPr kumimoji="0" lang="ar-S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B Yagut" pitchFamily="2" charset="-78"/>
              </a:rPr>
              <a:t> 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B Yagut" pitchFamily="2" charset="-78"/>
              </a:rPr>
              <a:t>قابل ثبت است.</a:t>
            </a:r>
            <a:endParaRPr kumimoji="0" lang="ar-SA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539552" y="3410671"/>
            <a:ext cx="842392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B Titr" pitchFamily="2" charset="-78"/>
              </a:rPr>
              <a:t>5) داروهای مصرفی حین دیالیز- </a:t>
            </a:r>
            <a:r>
              <a:rPr kumimoji="0" lang="ar-S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B Yagut" pitchFamily="2" charset="-78"/>
              </a:rPr>
              <a:t>هزینه داروهای مصرفی حین انجام دیالیز، همزمان با ثبت جلسات دیالیز، در صورت ثبت با کدینگ دارویی قابل پرداخت می‌باشد.</a:t>
            </a:r>
            <a:endParaRPr kumimoji="0" lang="fa-IR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B Yagut" pitchFamily="2" charset="-78"/>
            </a:endParaRPr>
          </a:p>
          <a:p>
            <a:pPr marL="0" marR="0" lvl="0" indent="0" algn="r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B Yagut" pitchFamily="2" charset="-78"/>
              </a:rPr>
              <a:t>توجه-</a:t>
            </a:r>
            <a:r>
              <a:rPr lang="fa-IR" b="1" dirty="0" smtClean="0">
                <a:latin typeface="Arial" pitchFamily="34" charset="0"/>
                <a:ea typeface="Times New Roman" pitchFamily="18" charset="0"/>
                <a:cs typeface="B Yagut" pitchFamily="2" charset="-78"/>
              </a:rPr>
              <a:t> داروهای مصرفی شامل داروهای بسته خدمتی دیالیز نمی‌باشد.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B Yagut" pitchFamily="2" charset="-78"/>
            </a:endParaRPr>
          </a:p>
          <a:p>
            <a:pPr marL="0" marR="0" lvl="0" indent="0" algn="r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179512" y="204143"/>
            <a:ext cx="8856984" cy="646330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B Titr" pitchFamily="2" charset="-78"/>
              </a:rPr>
              <a:t>نکات قابل توجه</a:t>
            </a:r>
          </a:p>
          <a:p>
            <a:r>
              <a:rPr lang="fa-IR" b="1" dirty="0" smtClean="0">
                <a:solidFill>
                  <a:srgbClr val="FF0000"/>
                </a:solidFill>
                <a:cs typeface="B Nazanin" pitchFamily="2" charset="-78"/>
              </a:rPr>
              <a:t>1-</a:t>
            </a:r>
            <a:r>
              <a:rPr lang="fa-IR" b="1" dirty="0" smtClean="0">
                <a:cs typeface="B Nazanin" pitchFamily="2" charset="-78"/>
              </a:rPr>
              <a:t> روزانه به ازای هر بیمار، در یک مرکزدیالیز، فقط </a:t>
            </a:r>
            <a:r>
              <a:rPr lang="fa-IR" b="1" dirty="0" smtClean="0">
                <a:solidFill>
                  <a:srgbClr val="FF0000"/>
                </a:solidFill>
                <a:cs typeface="B Nazanin" pitchFamily="2" charset="-78"/>
              </a:rPr>
              <a:t>یک جلسه درمانی </a:t>
            </a:r>
            <a:r>
              <a:rPr lang="fa-IR" b="1" dirty="0" smtClean="0">
                <a:cs typeface="B Nazanin" pitchFamily="2" charset="-78"/>
              </a:rPr>
              <a:t>قابل ثبت می باشد.</a:t>
            </a:r>
          </a:p>
          <a:p>
            <a:endParaRPr lang="fa-IR" b="1" dirty="0" smtClean="0">
              <a:cs typeface="B Nazanin" pitchFamily="2" charset="-78"/>
            </a:endParaRPr>
          </a:p>
          <a:p>
            <a:pPr lvl="0"/>
            <a:r>
              <a:rPr lang="fa-IR" b="1" dirty="0" smtClean="0">
                <a:solidFill>
                  <a:srgbClr val="FF0000"/>
                </a:solidFill>
                <a:cs typeface="B Nazanin" pitchFamily="2" charset="-78"/>
              </a:rPr>
              <a:t>2-</a:t>
            </a:r>
            <a:r>
              <a:rPr lang="fa-IR" b="1" dirty="0" smtClean="0">
                <a:cs typeface="B Nazanin" pitchFamily="2" charset="-78"/>
              </a:rPr>
              <a:t> سقف جلسات قابل تائید </a:t>
            </a:r>
            <a:r>
              <a:rPr lang="fa-IR" b="1" dirty="0" smtClean="0">
                <a:solidFill>
                  <a:srgbClr val="FFFF00"/>
                </a:solidFill>
                <a:cs typeface="B Nazanin" pitchFamily="2" charset="-78"/>
              </a:rPr>
              <a:t>همودیالیز مزمن </a:t>
            </a:r>
            <a:r>
              <a:rPr lang="fa-IR" b="1" dirty="0" smtClean="0">
                <a:cs typeface="B Nazanin" pitchFamily="2" charset="-78"/>
              </a:rPr>
              <a:t>در یک ماه، </a:t>
            </a:r>
            <a:r>
              <a:rPr lang="fa-IR" b="1" u="sng" dirty="0" smtClean="0">
                <a:solidFill>
                  <a:srgbClr val="FF0000"/>
                </a:solidFill>
                <a:cs typeface="B Nazanin" pitchFamily="2" charset="-78"/>
              </a:rPr>
              <a:t>15</a:t>
            </a:r>
            <a:r>
              <a:rPr lang="fa-IR" b="1" dirty="0" smtClean="0">
                <a:solidFill>
                  <a:srgbClr val="FF0000"/>
                </a:solidFill>
                <a:cs typeface="B Nazanin" pitchFamily="2" charset="-78"/>
              </a:rPr>
              <a:t> جلسه </a:t>
            </a:r>
            <a:r>
              <a:rPr lang="fa-IR" b="1" dirty="0" smtClean="0">
                <a:cs typeface="B Nazanin" pitchFamily="2" charset="-78"/>
              </a:rPr>
              <a:t>به صورت یک روز در میان قابل ثبت می‌باشد.</a:t>
            </a:r>
          </a:p>
          <a:p>
            <a:pPr lvl="0"/>
            <a:endParaRPr lang="en-US" b="1" dirty="0" smtClean="0">
              <a:cs typeface="B Nazanin" pitchFamily="2" charset="-78"/>
            </a:endParaRPr>
          </a:p>
          <a:p>
            <a:pPr algn="just"/>
            <a:r>
              <a:rPr lang="fa-IR" b="1" dirty="0" smtClean="0">
                <a:solidFill>
                  <a:srgbClr val="FF0000"/>
                </a:solidFill>
                <a:cs typeface="B Nazanin" pitchFamily="2" charset="-78"/>
              </a:rPr>
              <a:t>3-</a:t>
            </a:r>
            <a:r>
              <a:rPr lang="fa-IR" b="1" dirty="0" smtClean="0">
                <a:cs typeface="B Nazanin" pitchFamily="2" charset="-78"/>
              </a:rPr>
              <a:t> سقف جلسات قابل تائید </a:t>
            </a:r>
            <a:r>
              <a:rPr lang="fa-IR" b="1" dirty="0" smtClean="0">
                <a:solidFill>
                  <a:srgbClr val="FFFF00"/>
                </a:solidFill>
                <a:cs typeface="B Nazanin" pitchFamily="2" charset="-78"/>
              </a:rPr>
              <a:t>همودیالیز حاد</a:t>
            </a:r>
            <a:r>
              <a:rPr lang="fa-IR" b="1" dirty="0" smtClean="0">
                <a:cs typeface="B Nazanin" pitchFamily="2" charset="-78"/>
              </a:rPr>
              <a:t> </a:t>
            </a:r>
            <a:r>
              <a:rPr lang="fa-IR" b="1" u="sng" dirty="0" smtClean="0">
                <a:solidFill>
                  <a:srgbClr val="FF0000"/>
                </a:solidFill>
                <a:cs typeface="B Nazanin" pitchFamily="2" charset="-78"/>
              </a:rPr>
              <a:t>6</a:t>
            </a:r>
            <a:r>
              <a:rPr lang="fa-IR" b="1" dirty="0" smtClean="0">
                <a:cs typeface="B Nazanin" pitchFamily="2" charset="-78"/>
              </a:rPr>
              <a:t> </a:t>
            </a:r>
            <a:r>
              <a:rPr lang="fa-IR" b="1" dirty="0" smtClean="0">
                <a:solidFill>
                  <a:srgbClr val="FF0000"/>
                </a:solidFill>
                <a:cs typeface="B Nazanin" pitchFamily="2" charset="-78"/>
              </a:rPr>
              <a:t>جلسه</a:t>
            </a:r>
            <a:r>
              <a:rPr lang="fa-IR" b="1" dirty="0" smtClean="0">
                <a:cs typeface="B Nazanin" pitchFamily="2" charset="-78"/>
              </a:rPr>
              <a:t> می‌باشد. در صورت ادامه دیالیز بعد از جلسه ششم، ضروری است مرکز نسبت به راهنمایی بیمار جهت مراجعه به دفتر اسناد پزشکی اقدام نموده و دفتر می‌بایست ضمن تشکیل پرونده الکترونیک در پورتال معاونت درمان سازمان با عنوان دیالیز، بیمار را جهت دریافت دفترچه درمانی بیماران خاص راهنمایی کند.</a:t>
            </a:r>
          </a:p>
          <a:p>
            <a:endParaRPr lang="fa-IR" b="1" dirty="0" smtClean="0">
              <a:cs typeface="B Nazanin" pitchFamily="2" charset="-78"/>
            </a:endParaRPr>
          </a:p>
          <a:p>
            <a:pPr lvl="0"/>
            <a:r>
              <a:rPr lang="fa-IR" b="1" dirty="0" smtClean="0">
                <a:solidFill>
                  <a:srgbClr val="FF0000"/>
                </a:solidFill>
                <a:cs typeface="B Nazanin" pitchFamily="2" charset="-78"/>
              </a:rPr>
              <a:t>4-</a:t>
            </a:r>
            <a:r>
              <a:rPr lang="fa-IR" b="1" dirty="0" smtClean="0">
                <a:cs typeface="B Nazanin" pitchFamily="2" charset="-78"/>
              </a:rPr>
              <a:t> ثبت خدمت </a:t>
            </a:r>
            <a:r>
              <a:rPr lang="fa-IR" b="1" dirty="0" smtClean="0">
                <a:solidFill>
                  <a:srgbClr val="FFFF00"/>
                </a:solidFill>
                <a:cs typeface="B Nazanin" pitchFamily="2" charset="-78"/>
              </a:rPr>
              <a:t>دیالیز صفاقی</a:t>
            </a:r>
            <a:r>
              <a:rPr lang="fa-IR" b="1" dirty="0" smtClean="0">
                <a:cs typeface="B Nazanin" pitchFamily="2" charset="-78"/>
              </a:rPr>
              <a:t>، </a:t>
            </a:r>
            <a:r>
              <a:rPr lang="fa-IR" b="1" dirty="0" smtClean="0">
                <a:solidFill>
                  <a:srgbClr val="FF0000"/>
                </a:solidFill>
                <a:cs typeface="B Nazanin" pitchFamily="2" charset="-78"/>
              </a:rPr>
              <a:t>یک بار </a:t>
            </a:r>
            <a:r>
              <a:rPr lang="fa-IR" b="1" dirty="0" smtClean="0">
                <a:cs typeface="B Nazanin" pitchFamily="2" charset="-78"/>
              </a:rPr>
              <a:t>در ماه قابل تایید است.</a:t>
            </a:r>
            <a:endParaRPr lang="en-US" b="1" dirty="0" smtClean="0">
              <a:cs typeface="B Nazanin" pitchFamily="2" charset="-78"/>
            </a:endParaRPr>
          </a:p>
          <a:p>
            <a:endParaRPr kumimoji="0" lang="fa-IR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B Titr" pitchFamily="2" charset="-78"/>
            </a:endParaRPr>
          </a:p>
          <a:p>
            <a:pPr marL="0" marR="0" lvl="0" indent="0" algn="justLow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B Nazanin" pitchFamily="2" charset="-78"/>
              </a:rPr>
              <a:t>5-</a:t>
            </a:r>
            <a:r>
              <a:rPr kumimoji="0" lang="fa-I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B Nazanin" pitchFamily="2" charset="-78"/>
              </a:rPr>
              <a:t> درصورت درج اشتباه اطلاعات توسط موسسه، امکان ویرایش مقدور نمی باشد و باید به صورت حذف جلسه  عمل شود: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Nazanin" pitchFamily="2" charset="-78"/>
            </a:endParaRPr>
          </a:p>
          <a:p>
            <a:pPr lvl="0" algn="justLow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fa-IR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B Titr" pitchFamily="2" charset="-78"/>
              </a:rPr>
              <a:t>حذف جلسه:</a:t>
            </a:r>
            <a:r>
              <a:rPr kumimoji="0" lang="fa-IR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B Yagut" pitchFamily="2" charset="-78"/>
              </a:rPr>
              <a:t> </a:t>
            </a:r>
            <a:r>
              <a:rPr kumimoji="0" lang="fa-I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B Nazanin" pitchFamily="2" charset="-78"/>
              </a:rPr>
              <a:t>در صورت نياز به حذف هر جلسه از طریق لینک ”</a:t>
            </a:r>
            <a:r>
              <a:rPr lang="fa-IR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B Nazanin" pitchFamily="2" charset="-78"/>
              </a:rPr>
              <a:t>حذف نسخه</a:t>
            </a:r>
            <a:r>
              <a:rPr kumimoji="0" lang="fa-IR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B Nazanin" pitchFamily="2" charset="-78"/>
              </a:rPr>
              <a:t> دیالیز</a:t>
            </a:r>
            <a:r>
              <a:rPr kumimoji="0" lang="fa-I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B Nazanin" pitchFamily="2" charset="-78"/>
              </a:rPr>
              <a:t>" با درج کد ملی یا </a:t>
            </a:r>
            <a:r>
              <a:rPr lang="fa-IR" b="1" dirty="0" smtClean="0">
                <a:cs typeface="B Yagut" pitchFamily="2" charset="-78"/>
              </a:rPr>
              <a:t>شماره سریال 16 رقمی</a:t>
            </a:r>
            <a:r>
              <a:rPr lang="fa-IR" b="1" dirty="0" smtClean="0">
                <a:latin typeface="Arial" pitchFamily="34" charset="0"/>
                <a:ea typeface="Times New Roman" pitchFamily="18" charset="0"/>
                <a:cs typeface="B Nazanin" pitchFamily="2" charset="-78"/>
              </a:rPr>
              <a:t>آن</a:t>
            </a:r>
            <a:r>
              <a:rPr kumimoji="0" lang="fa-I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B Nazanin" pitchFamily="2" charset="-78"/>
              </a:rPr>
              <a:t>، نسخه فراخوان گردد، سپس با انتخاب گزينه "</a:t>
            </a:r>
            <a:r>
              <a:rPr kumimoji="0" lang="fa-IR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B Nazanin" pitchFamily="2" charset="-78"/>
              </a:rPr>
              <a:t>حذف جلسه</a:t>
            </a:r>
            <a:r>
              <a:rPr kumimoji="0" lang="fa-I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B Nazanin" pitchFamily="2" charset="-78"/>
              </a:rPr>
              <a:t>” جلسه مورد نظر حذف گردد.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Nazanin" pitchFamily="2" charset="-78"/>
            </a:endParaRPr>
          </a:p>
          <a:p>
            <a:pPr algn="justLow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fa-I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B Nazanin" pitchFamily="2" charset="-78"/>
              </a:rPr>
              <a:t>پس از حذف جلسه مربوط، در صورت انجام خدمت، مجددا" ثبت جلسه صورت گیرد.</a:t>
            </a:r>
            <a:r>
              <a:rPr lang="fa-IR" b="1" dirty="0" smtClean="0">
                <a:solidFill>
                  <a:srgbClr val="FF0000"/>
                </a:solidFill>
              </a:rPr>
              <a:t> </a:t>
            </a:r>
          </a:p>
          <a:p>
            <a:pPr algn="justLow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b="1" dirty="0" smtClean="0">
                <a:solidFill>
                  <a:srgbClr val="FF0000"/>
                </a:solidFill>
              </a:rPr>
              <a:t>توجه-</a:t>
            </a:r>
            <a:r>
              <a:rPr lang="fa-IR" b="1" dirty="0" smtClean="0">
                <a:solidFill>
                  <a:schemeClr val="tx1"/>
                </a:solidFill>
              </a:rPr>
              <a:t> از تاریخ ثبت جلسه دیالیز تا </a:t>
            </a:r>
            <a:r>
              <a:rPr lang="fa-IR" b="1" dirty="0" smtClean="0">
                <a:solidFill>
                  <a:srgbClr val="FF0000"/>
                </a:solidFill>
              </a:rPr>
              <a:t>48 ساعت </a:t>
            </a:r>
            <a:r>
              <a:rPr lang="fa-IR" b="1" dirty="0" smtClean="0">
                <a:solidFill>
                  <a:schemeClr val="tx1"/>
                </a:solidFill>
              </a:rPr>
              <a:t>امکان حذف جلسه وجود دارد. و پس از آن اطلاعات به اسناد پزشکی ارسال شده و امکان حذف ندارد.</a:t>
            </a:r>
            <a:endParaRPr kumimoji="0" lang="fa-IR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B Nazanin" pitchFamily="2" charset="-78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692696"/>
            <a:ext cx="8568952" cy="34163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Low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B Nazanin" pitchFamily="2" charset="-78"/>
              </a:rPr>
              <a:t>6- صورتحساب ماهیانه مرکز طرف قرارداد: </a:t>
            </a:r>
            <a:r>
              <a:rPr lang="fa-IR" b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B Nazanin" pitchFamily="2" charset="-78"/>
              </a:rPr>
              <a:t>با توجه به ثبت مکانیزه خدمات، کلیه اطلاعات توسط واحد طرف قرارداد بطور مکانیزه به مرکز داده‌های سازمان تامین اجتماعی منتقل می‌گردد. </a:t>
            </a:r>
          </a:p>
          <a:p>
            <a:pPr lvl="0" algn="justLow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fa-IR" b="1" dirty="0" smtClean="0">
              <a:solidFill>
                <a:schemeClr val="tx1"/>
              </a:solidFill>
              <a:latin typeface="Arial" pitchFamily="34" charset="0"/>
              <a:ea typeface="Times New Roman" pitchFamily="18" charset="0"/>
              <a:cs typeface="B Nazanin" pitchFamily="2" charset="-78"/>
            </a:endParaRPr>
          </a:p>
          <a:p>
            <a:pPr lvl="0" algn="justLow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B Nazanin" pitchFamily="2" charset="-78"/>
              </a:rPr>
              <a:t>7-</a:t>
            </a:r>
            <a:r>
              <a:rPr lang="fa-IR" b="1" dirty="0" smtClean="0">
                <a:latin typeface="Arial" pitchFamily="34" charset="0"/>
                <a:ea typeface="Times New Roman" pitchFamily="18" charset="0"/>
                <a:cs typeface="B Nazanin" pitchFamily="2" charset="-78"/>
              </a:rPr>
              <a:t> مسووليت هر گونه خطا و اشتباه در ثبت مكانيزه خدمات دیالیز توسط مركز طرف قرارداد به عهده موسسه مي‌باشد.  </a:t>
            </a:r>
          </a:p>
          <a:p>
            <a:pPr lvl="0" algn="justLow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latin typeface="Arial" pitchFamily="34" charset="0"/>
              <a:cs typeface="B Nazanin" pitchFamily="2" charset="-78"/>
            </a:endParaRPr>
          </a:p>
          <a:p>
            <a:pPr lvl="0" algn="justLow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B Nazanin" pitchFamily="2" charset="-78"/>
              </a:rPr>
              <a:t>8-</a:t>
            </a:r>
            <a:r>
              <a:rPr lang="fa-IR" b="1" dirty="0" smtClean="0">
                <a:latin typeface="Arial" pitchFamily="34" charset="0"/>
                <a:ea typeface="Times New Roman" pitchFamily="18" charset="0"/>
                <a:cs typeface="B Nazanin" pitchFamily="2" charset="-78"/>
              </a:rPr>
              <a:t> مرکز طرف قرارداد می تواند از طریق لینک "</a:t>
            </a:r>
            <a:r>
              <a:rPr lang="fa-IR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B Nazanin" pitchFamily="2" charset="-78"/>
              </a:rPr>
              <a:t>تغییر کلمه عبور</a:t>
            </a:r>
            <a:r>
              <a:rPr lang="fa-IR" b="1" dirty="0" smtClean="0">
                <a:latin typeface="Arial" pitchFamily="34" charset="0"/>
                <a:ea typeface="Times New Roman" pitchFamily="18" charset="0"/>
                <a:cs typeface="B Nazanin" pitchFamily="2" charset="-78"/>
              </a:rPr>
              <a:t>" رمز عبور خود را تغییر دهد.</a:t>
            </a:r>
          </a:p>
          <a:p>
            <a:pPr lvl="0" algn="justLow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latin typeface="Arial" pitchFamily="34" charset="0"/>
              <a:cs typeface="B Nazanin" pitchFamily="2" charset="-78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مزرعه گندم grain fiel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8784976" cy="6552728"/>
          </a:xfrm>
          <a:prstGeom prst="rect">
            <a:avLst/>
          </a:prstGeom>
          <a:noFill/>
        </p:spPr>
      </p:pic>
      <p:sp>
        <p:nvSpPr>
          <p:cNvPr id="3" name="Text Placeholder 3"/>
          <p:cNvSpPr txBox="1">
            <a:spLocks/>
          </p:cNvSpPr>
          <p:nvPr/>
        </p:nvSpPr>
        <p:spPr>
          <a:xfrm>
            <a:off x="2987824" y="764704"/>
            <a:ext cx="3744416" cy="165618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fa-IR" sz="7200" b="1" dirty="0" smtClean="0">
                <a:solidFill>
                  <a:srgbClr val="7030A0"/>
                </a:solidFill>
                <a:latin typeface="IranNastaliq" pitchFamily="18" charset="0"/>
                <a:cs typeface="IranNastaliq" pitchFamily="18" charset="0"/>
              </a:rPr>
              <a:t>موفق</a:t>
            </a:r>
            <a:r>
              <a:rPr lang="fa-IR" sz="5400" b="1" dirty="0" smtClean="0">
                <a:solidFill>
                  <a:srgbClr val="7030A0"/>
                </a:solidFill>
                <a:latin typeface="IranNastaliq" pitchFamily="18" charset="0"/>
                <a:cs typeface="IranNastaliq" pitchFamily="18" charset="0"/>
              </a:rPr>
              <a:t> و پیروز باشید</a:t>
            </a:r>
            <a:endParaRPr lang="en-US" sz="5400" b="1" dirty="0">
              <a:solidFill>
                <a:srgbClr val="7030A0"/>
              </a:solidFill>
              <a:latin typeface="IranNastaliq" pitchFamily="18" charset="0"/>
              <a:cs typeface="IranNastaliq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8784976" cy="6597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>
            <a:off x="3707904" y="3861048"/>
            <a:ext cx="1656184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635896" y="4869160"/>
            <a:ext cx="72008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851920" y="2780928"/>
            <a:ext cx="1600200" cy="100811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899592" y="1484784"/>
            <a:ext cx="7315200" cy="990600"/>
          </a:xfrm>
          <a:prstGeom prst="roundRect">
            <a:avLst/>
          </a:prstGeom>
          <a:ln w="38100">
            <a:solidFill>
              <a:srgbClr val="7030A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fa-IR" b="1" dirty="0" smtClean="0"/>
              <a:t>2- نام كاربري، كلمه عبور و كد امنيتي را وارد كرده و دكمه </a:t>
            </a:r>
            <a:r>
              <a:rPr lang="fa-IR" sz="2400" b="1" dirty="0" smtClean="0">
                <a:solidFill>
                  <a:srgbClr val="FF0000"/>
                </a:solidFill>
              </a:rPr>
              <a:t>تاييد</a:t>
            </a:r>
            <a:r>
              <a:rPr lang="fa-IR" b="1" dirty="0" smtClean="0"/>
              <a:t> را كليك نماييد. تا وارد </a:t>
            </a:r>
          </a:p>
          <a:p>
            <a:pPr algn="ctr"/>
            <a:r>
              <a:rPr lang="fa-IR" b="1" dirty="0" smtClean="0"/>
              <a:t>صفحه اختصاصي خود شويد.</a:t>
            </a:r>
            <a:endParaRPr lang="en-US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44624"/>
            <a:ext cx="9001000" cy="6696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ounded Rectangle 2"/>
          <p:cNvSpPr/>
          <p:nvPr/>
        </p:nvSpPr>
        <p:spPr>
          <a:xfrm>
            <a:off x="467544" y="1124744"/>
            <a:ext cx="7632848" cy="1008112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Low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fa-IR" b="1" dirty="0" smtClean="0">
                <a:solidFill>
                  <a:srgbClr val="7030A0"/>
                </a:solidFill>
                <a:cs typeface="B Titr" pitchFamily="2" charset="-78"/>
              </a:rPr>
              <a:t>فرایند ثبت خدمات دیالیز: </a:t>
            </a:r>
            <a:r>
              <a:rPr lang="fa-IR" b="1" dirty="0" smtClean="0">
                <a:solidFill>
                  <a:schemeClr val="tx1"/>
                </a:solidFill>
                <a:cs typeface="B Yagut" pitchFamily="2" charset="-78"/>
              </a:rPr>
              <a:t>از طريق لينك </a:t>
            </a:r>
            <a:r>
              <a:rPr lang="fa-IR" b="1" dirty="0" smtClean="0">
                <a:solidFill>
                  <a:srgbClr val="FF0000"/>
                </a:solidFill>
                <a:cs typeface="B Yagut" pitchFamily="2" charset="-78"/>
              </a:rPr>
              <a:t>ثبت جلسات دیالیز </a:t>
            </a:r>
            <a:r>
              <a:rPr lang="fa-IR" b="1" dirty="0" smtClean="0">
                <a:solidFill>
                  <a:schemeClr val="tx1"/>
                </a:solidFill>
                <a:cs typeface="B Yagut" pitchFamily="2" charset="-78"/>
              </a:rPr>
              <a:t>وارد پنجره مربوط ‌شويد. </a:t>
            </a:r>
            <a:endParaRPr lang="fa-IR" b="1" dirty="0" smtClean="0">
              <a:cs typeface="B Yagut" pitchFamily="2" charset="-78"/>
            </a:endParaRPr>
          </a:p>
        </p:txBody>
      </p:sp>
      <p:sp>
        <p:nvSpPr>
          <p:cNvPr id="4" name="Oval 3"/>
          <p:cNvSpPr/>
          <p:nvPr/>
        </p:nvSpPr>
        <p:spPr>
          <a:xfrm>
            <a:off x="7020272" y="2852936"/>
            <a:ext cx="1080120" cy="38469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44624"/>
            <a:ext cx="9036496" cy="6720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ounded Rectangle 2"/>
          <p:cNvSpPr/>
          <p:nvPr/>
        </p:nvSpPr>
        <p:spPr>
          <a:xfrm>
            <a:off x="467544" y="1196752"/>
            <a:ext cx="7056784" cy="1152128"/>
          </a:xfrm>
          <a:prstGeom prst="roundRect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Low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fa-IR" sz="2400" b="1" dirty="0" smtClean="0">
                <a:solidFill>
                  <a:schemeClr val="tx1"/>
                </a:solidFill>
                <a:cs typeface="B Yagut" pitchFamily="2" charset="-78"/>
              </a:rPr>
              <a:t>با واردكردن </a:t>
            </a:r>
            <a:r>
              <a:rPr lang="fa-IR" sz="2400" b="1" dirty="0" smtClean="0">
                <a:solidFill>
                  <a:srgbClr val="FF0000"/>
                </a:solidFill>
                <a:cs typeface="B Yagut" pitchFamily="2" charset="-78"/>
              </a:rPr>
              <a:t>کد</a:t>
            </a:r>
            <a:r>
              <a:rPr lang="fa-IR" sz="2400" b="1" dirty="0" smtClean="0">
                <a:solidFill>
                  <a:srgbClr val="7030A0"/>
                </a:solidFill>
                <a:cs typeface="B Yagut" pitchFamily="2" charset="-78"/>
              </a:rPr>
              <a:t> </a:t>
            </a:r>
            <a:r>
              <a:rPr lang="fa-IR" sz="2400" b="1" dirty="0" smtClean="0">
                <a:solidFill>
                  <a:srgbClr val="FF0000"/>
                </a:solidFill>
                <a:cs typeface="B Yagut" pitchFamily="2" charset="-78"/>
              </a:rPr>
              <a:t>ملی</a:t>
            </a:r>
            <a:r>
              <a:rPr lang="fa-IR" sz="2400" b="1" dirty="0" smtClean="0">
                <a:solidFill>
                  <a:schemeClr val="tx1"/>
                </a:solidFill>
                <a:cs typeface="B Yagut" pitchFamily="2" charset="-78"/>
              </a:rPr>
              <a:t>، مشخصات بیمار را فراخوان كنيد. </a:t>
            </a:r>
            <a:endParaRPr lang="fa-IR" sz="2400" b="1" dirty="0" smtClean="0">
              <a:cs typeface="B Yagut" pitchFamily="2" charset="-78"/>
            </a:endParaRPr>
          </a:p>
        </p:txBody>
      </p:sp>
      <p:sp>
        <p:nvSpPr>
          <p:cNvPr id="4" name="Oval 3"/>
          <p:cNvSpPr/>
          <p:nvPr/>
        </p:nvSpPr>
        <p:spPr>
          <a:xfrm>
            <a:off x="5076056" y="2924944"/>
            <a:ext cx="1584176" cy="456705"/>
          </a:xfrm>
          <a:prstGeom prst="ellipse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539552" y="4005064"/>
            <a:ext cx="6480720" cy="108012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a-IR" sz="2400" b="1" dirty="0" smtClean="0">
                <a:solidFill>
                  <a:srgbClr val="FF0000"/>
                </a:solidFill>
              </a:rPr>
              <a:t>توجه – </a:t>
            </a:r>
            <a:r>
              <a:rPr lang="fa-IR" b="1" dirty="0" smtClean="0">
                <a:solidFill>
                  <a:schemeClr val="tx1"/>
                </a:solidFill>
              </a:rPr>
              <a:t>اگر با درج کد ملی، دریافت اطلاعات با خطا مواجه شود، با </a:t>
            </a:r>
            <a:r>
              <a:rPr lang="fa-IR" b="1" dirty="0" smtClean="0">
                <a:solidFill>
                  <a:srgbClr val="FF0000"/>
                </a:solidFill>
              </a:rPr>
              <a:t>شماره سریال 16 رقمی</a:t>
            </a:r>
            <a:r>
              <a:rPr lang="fa-IR" b="1" dirty="0" smtClean="0">
                <a:solidFill>
                  <a:schemeClr val="tx1"/>
                </a:solidFill>
              </a:rPr>
              <a:t> مندرج در جلد دفترچه بیمار دریافت اطلاعات صورت گیرد.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331640" y="2996952"/>
            <a:ext cx="1944216" cy="312689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27584" y="3284984"/>
            <a:ext cx="1152128" cy="36004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08" y="72008"/>
            <a:ext cx="8964488" cy="674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ounded Rectangle 2"/>
          <p:cNvSpPr/>
          <p:nvPr/>
        </p:nvSpPr>
        <p:spPr>
          <a:xfrm>
            <a:off x="683568" y="1124744"/>
            <a:ext cx="7010400" cy="792088"/>
          </a:xfrm>
          <a:prstGeom prst="roundRect">
            <a:avLst/>
          </a:prstGeom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 smtClean="0">
                <a:solidFill>
                  <a:schemeClr val="tx1"/>
                </a:solidFill>
              </a:rPr>
              <a:t>5- فیلد‌های </a:t>
            </a:r>
            <a:r>
              <a:rPr lang="fa-IR" b="1" dirty="0" smtClean="0">
                <a:solidFill>
                  <a:srgbClr val="FF0000"/>
                </a:solidFill>
              </a:rPr>
              <a:t>تشخیص</a:t>
            </a:r>
            <a:r>
              <a:rPr lang="fa-IR" b="1" dirty="0" smtClean="0">
                <a:solidFill>
                  <a:schemeClr val="tx1"/>
                </a:solidFill>
              </a:rPr>
              <a:t>،</a:t>
            </a:r>
            <a:r>
              <a:rPr lang="fa-IR" b="1" dirty="0" smtClean="0">
                <a:solidFill>
                  <a:srgbClr val="FF0000"/>
                </a:solidFill>
              </a:rPr>
              <a:t> تاریخ جلسه </a:t>
            </a:r>
            <a:r>
              <a:rPr lang="fa-IR" b="1" dirty="0" smtClean="0">
                <a:solidFill>
                  <a:schemeClr val="tx1"/>
                </a:solidFill>
              </a:rPr>
              <a:t>و </a:t>
            </a:r>
            <a:r>
              <a:rPr lang="fa-IR" b="1" dirty="0" smtClean="0">
                <a:solidFill>
                  <a:srgbClr val="FF0000"/>
                </a:solidFill>
              </a:rPr>
              <a:t>تلفن</a:t>
            </a:r>
            <a:r>
              <a:rPr lang="fa-IR" b="1" dirty="0" smtClean="0">
                <a:solidFill>
                  <a:schemeClr val="tx1"/>
                </a:solidFill>
              </a:rPr>
              <a:t> </a:t>
            </a:r>
            <a:r>
              <a:rPr lang="fa-IR" b="1" dirty="0" smtClean="0">
                <a:solidFill>
                  <a:srgbClr val="FF0000"/>
                </a:solidFill>
              </a:rPr>
              <a:t>همراه</a:t>
            </a:r>
            <a:r>
              <a:rPr lang="fa-IR" b="1" dirty="0" smtClean="0">
                <a:solidFill>
                  <a:schemeClr val="tx1"/>
                </a:solidFill>
              </a:rPr>
              <a:t> تکمیل گردند.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4716016" y="4293096"/>
            <a:ext cx="1872208" cy="28803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403648" y="4581128"/>
            <a:ext cx="1872208" cy="36004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716016" y="4653136"/>
            <a:ext cx="1872208" cy="29641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95536" y="2276872"/>
            <a:ext cx="7488832" cy="1080120"/>
          </a:xfrm>
          <a:prstGeom prst="roundRect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 algn="justLow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fa-IR" b="1" dirty="0" smtClean="0">
                <a:solidFill>
                  <a:srgbClr val="FF0000"/>
                </a:solidFill>
                <a:cs typeface="B Yagut" pitchFamily="2" charset="-78"/>
              </a:rPr>
              <a:t>تشخیص</a:t>
            </a:r>
            <a:r>
              <a:rPr lang="fa-IR" b="1" dirty="0" smtClean="0">
                <a:cs typeface="B Yagut" pitchFamily="2" charset="-78"/>
              </a:rPr>
              <a:t> شامل سه گزینه </a:t>
            </a:r>
            <a:r>
              <a:rPr lang="fa-IR" b="1" dirty="0" smtClean="0">
                <a:solidFill>
                  <a:srgbClr val="7030A0"/>
                </a:solidFill>
                <a:cs typeface="B Yagut" pitchFamily="2" charset="-78"/>
              </a:rPr>
              <a:t>نارسایی حاد،</a:t>
            </a:r>
            <a:r>
              <a:rPr lang="fa-IR" b="1" dirty="0" smtClean="0">
                <a:cs typeface="B Yagut" pitchFamily="2" charset="-78"/>
              </a:rPr>
              <a:t> </a:t>
            </a:r>
            <a:r>
              <a:rPr lang="fa-IR" b="1" dirty="0" smtClean="0">
                <a:solidFill>
                  <a:srgbClr val="7030A0"/>
                </a:solidFill>
                <a:cs typeface="B Yagut" pitchFamily="2" charset="-78"/>
              </a:rPr>
              <a:t>نارسایی مزمن و دیالیز صفاقی </a:t>
            </a:r>
            <a:r>
              <a:rPr lang="fa-IR" b="1" dirty="0" smtClean="0">
                <a:cs typeface="B Yagut" pitchFamily="2" charset="-78"/>
              </a:rPr>
              <a:t>می‌باشد.</a:t>
            </a:r>
          </a:p>
          <a:p>
            <a:pPr marL="342900" lvl="0" indent="-342900" algn="justLow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fa-IR" b="1" dirty="0" smtClean="0">
                <a:cs typeface="B Yagut" pitchFamily="2" charset="-78"/>
              </a:rPr>
              <a:t>در صورتی </a:t>
            </a:r>
            <a:r>
              <a:rPr lang="fa-IR" b="1" dirty="0" smtClean="0">
                <a:solidFill>
                  <a:srgbClr val="7030A0"/>
                </a:solidFill>
                <a:cs typeface="B Yagut" pitchFamily="2" charset="-78"/>
              </a:rPr>
              <a:t>نارسایی مزمن </a:t>
            </a:r>
            <a:r>
              <a:rPr lang="fa-IR" b="1" dirty="0" smtClean="0">
                <a:solidFill>
                  <a:schemeClr val="tx1"/>
                </a:solidFill>
                <a:cs typeface="B Yagut" pitchFamily="2" charset="-78"/>
              </a:rPr>
              <a:t>و یا </a:t>
            </a:r>
            <a:r>
              <a:rPr lang="fa-IR" b="1" dirty="0" smtClean="0">
                <a:solidFill>
                  <a:srgbClr val="7030A0"/>
                </a:solidFill>
                <a:cs typeface="B Yagut" pitchFamily="2" charset="-78"/>
              </a:rPr>
              <a:t>دیالیز صفاقی </a:t>
            </a:r>
            <a:r>
              <a:rPr lang="fa-IR" b="1" dirty="0" smtClean="0">
                <a:cs typeface="B Yagut" pitchFamily="2" charset="-78"/>
              </a:rPr>
              <a:t>قابل تائید است که بیمار قبلاً </a:t>
            </a:r>
            <a:r>
              <a:rPr lang="fa-IR" b="1" dirty="0" smtClean="0">
                <a:solidFill>
                  <a:srgbClr val="FF0000"/>
                </a:solidFill>
                <a:cs typeface="B Yagut" pitchFamily="2" charset="-78"/>
              </a:rPr>
              <a:t>پرونده دیالیز(الکترونیکی)</a:t>
            </a:r>
            <a:r>
              <a:rPr lang="fa-IR" b="1" dirty="0" smtClean="0">
                <a:cs typeface="B Yagut" pitchFamily="2" charset="-78"/>
              </a:rPr>
              <a:t> تشکیل داده باشد.</a:t>
            </a:r>
          </a:p>
        </p:txBody>
      </p:sp>
      <p:sp>
        <p:nvSpPr>
          <p:cNvPr id="8" name="Oval 7"/>
          <p:cNvSpPr/>
          <p:nvPr/>
        </p:nvSpPr>
        <p:spPr>
          <a:xfrm>
            <a:off x="899592" y="5301208"/>
            <a:ext cx="1584176" cy="360040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72008"/>
            <a:ext cx="8964488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ounded Rectangle 2"/>
          <p:cNvSpPr/>
          <p:nvPr/>
        </p:nvSpPr>
        <p:spPr>
          <a:xfrm>
            <a:off x="395536" y="836712"/>
            <a:ext cx="8208912" cy="936104"/>
          </a:xfrm>
          <a:prstGeom prst="roundRect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Low">
              <a:spcBef>
                <a:spcPct val="20000"/>
              </a:spcBef>
              <a:buFont typeface="Wingdings" pitchFamily="2" charset="2"/>
              <a:buChar char="Ø"/>
              <a:defRPr/>
            </a:pPr>
            <a:endParaRPr lang="fa-IR" b="1" dirty="0" smtClean="0">
              <a:cs typeface="B Yagut" pitchFamily="2" charset="-78"/>
            </a:endParaRPr>
          </a:p>
          <a:p>
            <a:pPr marL="342900" indent="-342900" algn="justLow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fa-IR" b="1" dirty="0" smtClean="0">
                <a:cs typeface="B Yagut" pitchFamily="2" charset="-78"/>
              </a:rPr>
              <a:t>فیلد‌های پزشک مسؤل فنی، زمان شروع و پایان دیالیز، نوع بافر، شماره تخت و مارک دستگاه تکمیل گردد.</a:t>
            </a:r>
            <a:endParaRPr lang="fa-IR" b="1" dirty="0" smtClean="0">
              <a:solidFill>
                <a:schemeClr val="tx1"/>
              </a:solidFill>
              <a:cs typeface="B Yagut" pitchFamily="2" charset="-78"/>
            </a:endParaRPr>
          </a:p>
          <a:p>
            <a:pPr marL="342900" lvl="0" indent="-342900" algn="justLow">
              <a:spcBef>
                <a:spcPct val="20000"/>
              </a:spcBef>
              <a:buFont typeface="Wingdings" pitchFamily="2" charset="2"/>
              <a:buChar char="Ø"/>
              <a:defRPr/>
            </a:pPr>
            <a:endParaRPr lang="fa-IR" b="1" dirty="0" smtClean="0">
              <a:cs typeface="B Yagut" pitchFamily="2" charset="-7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95536" y="2564904"/>
            <a:ext cx="8136904" cy="1008112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Low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fa-IR" b="1" dirty="0" smtClean="0">
                <a:solidFill>
                  <a:srgbClr val="FF0000"/>
                </a:solidFill>
              </a:rPr>
              <a:t>شیفت کار: </a:t>
            </a:r>
            <a:r>
              <a:rPr lang="fa-IR" b="1" dirty="0" smtClean="0"/>
              <a:t>در صورت استفاده مکرراز یک دستگاه دیالیز در شبانه‌روز، با توجه به ساعت دیالیز هر بیمار، شیفت کاری انتخاب شود.(حداکثر </a:t>
            </a:r>
            <a:r>
              <a:rPr lang="fa-IR" sz="2000" b="1" dirty="0" smtClean="0">
                <a:solidFill>
                  <a:srgbClr val="FF0000"/>
                </a:solidFill>
              </a:rPr>
              <a:t>4</a:t>
            </a:r>
            <a:r>
              <a:rPr lang="fa-IR" sz="2000" b="1" dirty="0" smtClean="0"/>
              <a:t> </a:t>
            </a:r>
            <a:r>
              <a:rPr lang="fa-IR" b="1" dirty="0" smtClean="0"/>
              <a:t>شیفت)</a:t>
            </a:r>
            <a:endParaRPr lang="fa-IR" b="1" dirty="0" smtClean="0">
              <a:cs typeface="B Yagut" pitchFamily="2" charset="-78"/>
            </a:endParaRPr>
          </a:p>
        </p:txBody>
      </p:sp>
      <p:sp>
        <p:nvSpPr>
          <p:cNvPr id="6" name="Oval 5"/>
          <p:cNvSpPr/>
          <p:nvPr/>
        </p:nvSpPr>
        <p:spPr>
          <a:xfrm>
            <a:off x="4788024" y="4509120"/>
            <a:ext cx="2016224" cy="38469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08" y="116632"/>
            <a:ext cx="8964488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ounded Rectangle 2"/>
          <p:cNvSpPr/>
          <p:nvPr/>
        </p:nvSpPr>
        <p:spPr>
          <a:xfrm>
            <a:off x="323528" y="4077072"/>
            <a:ext cx="7920880" cy="1224136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Low">
              <a:spcBef>
                <a:spcPct val="20000"/>
              </a:spcBef>
              <a:buFont typeface="Wingdings" pitchFamily="2" charset="2"/>
              <a:buChar char="Ø"/>
              <a:defRPr/>
            </a:pPr>
            <a:endParaRPr lang="fa-IR" b="1" dirty="0" smtClean="0">
              <a:cs typeface="B Yagut" pitchFamily="2" charset="-78"/>
            </a:endParaRPr>
          </a:p>
          <a:p>
            <a:pPr marL="342900" indent="-342900" algn="justLow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fa-IR" b="1" dirty="0" smtClean="0">
                <a:solidFill>
                  <a:schemeClr val="tx1"/>
                </a:solidFill>
                <a:cs typeface="B Yagut" pitchFamily="2" charset="-78"/>
              </a:rPr>
              <a:t>در ادامه در محل </a:t>
            </a:r>
            <a:r>
              <a:rPr lang="fa-IR" b="1" dirty="0" smtClean="0">
                <a:solidFill>
                  <a:srgbClr val="FF0000"/>
                </a:solidFill>
                <a:cs typeface="B Yagut" pitchFamily="2" charset="-78"/>
              </a:rPr>
              <a:t>کد</a:t>
            </a:r>
            <a:r>
              <a:rPr lang="fa-IR" b="1" dirty="0" smtClean="0">
                <a:solidFill>
                  <a:schemeClr val="tx1"/>
                </a:solidFill>
                <a:cs typeface="B Yagut" pitchFamily="2" charset="-78"/>
              </a:rPr>
              <a:t> </a:t>
            </a:r>
            <a:r>
              <a:rPr lang="fa-IR" b="1" dirty="0" smtClean="0">
                <a:solidFill>
                  <a:srgbClr val="FF0000"/>
                </a:solidFill>
                <a:cs typeface="B Yagut" pitchFamily="2" charset="-78"/>
              </a:rPr>
              <a:t>خدمت</a:t>
            </a:r>
            <a:r>
              <a:rPr lang="fa-IR" b="1" dirty="0" smtClean="0">
                <a:solidFill>
                  <a:schemeClr val="tx1"/>
                </a:solidFill>
                <a:cs typeface="B Yagut" pitchFamily="2" charset="-78"/>
              </a:rPr>
              <a:t> کدهای خدمات هر جلسه دیالیز شامل دیالیز حاد یا مزمن، ست سوزن و صافی، محلول دیالیز و پودر بیکربنات(یا با انتخاب هر کدام از </a:t>
            </a:r>
            <a:r>
              <a:rPr lang="fa-IR" b="1" dirty="0" smtClean="0">
                <a:solidFill>
                  <a:srgbClr val="7030A0"/>
                </a:solidFill>
                <a:cs typeface="B Yagut" pitchFamily="2" charset="-78"/>
              </a:rPr>
              <a:t>پنجره</a:t>
            </a:r>
            <a:r>
              <a:rPr lang="fa-IR" b="1" dirty="0" smtClean="0">
                <a:solidFill>
                  <a:schemeClr val="tx1"/>
                </a:solidFill>
                <a:cs typeface="B Yagut" pitchFamily="2" charset="-78"/>
              </a:rPr>
              <a:t> </a:t>
            </a:r>
            <a:r>
              <a:rPr lang="fa-IR" b="1" dirty="0" smtClean="0">
                <a:solidFill>
                  <a:srgbClr val="7030A0"/>
                </a:solidFill>
                <a:cs typeface="B Yagut" pitchFamily="2" charset="-78"/>
              </a:rPr>
              <a:t>راهنما</a:t>
            </a:r>
            <a:r>
              <a:rPr lang="fa-IR" b="1" dirty="0" smtClean="0">
                <a:solidFill>
                  <a:schemeClr val="tx1"/>
                </a:solidFill>
                <a:cs typeface="B Yagut" pitchFamily="2" charset="-78"/>
              </a:rPr>
              <a:t>) به صورت تک تک درج گردند و با انتخاب هر کدام دکمه </a:t>
            </a:r>
            <a:r>
              <a:rPr lang="fa-IR" sz="2400" b="1" dirty="0" smtClean="0">
                <a:solidFill>
                  <a:srgbClr val="FF0000"/>
                </a:solidFill>
                <a:cs typeface="B Titr" pitchFamily="2" charset="-78"/>
              </a:rPr>
              <a:t>+ </a:t>
            </a:r>
            <a:r>
              <a:rPr lang="fa-IR" b="1" dirty="0" smtClean="0">
                <a:solidFill>
                  <a:schemeClr val="tx1"/>
                </a:solidFill>
                <a:cs typeface="B Yagut" pitchFamily="2" charset="-78"/>
              </a:rPr>
              <a:t>کلیک شود.</a:t>
            </a:r>
          </a:p>
          <a:p>
            <a:pPr marL="342900" lvl="0" indent="-342900" algn="justLow">
              <a:spcBef>
                <a:spcPct val="20000"/>
              </a:spcBef>
              <a:buFont typeface="Wingdings" pitchFamily="2" charset="2"/>
              <a:buChar char="Ø"/>
              <a:defRPr/>
            </a:pPr>
            <a:endParaRPr lang="fa-IR" b="1" dirty="0" smtClean="0">
              <a:cs typeface="B Yagut" pitchFamily="2" charset="-78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5940152" y="3068960"/>
            <a:ext cx="792088" cy="115212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>
            <a:endCxn id="13" idx="6"/>
          </p:cNvCxnSpPr>
          <p:nvPr/>
        </p:nvCxnSpPr>
        <p:spPr>
          <a:xfrm flipH="1" flipV="1">
            <a:off x="1331640" y="3261309"/>
            <a:ext cx="2160240" cy="1607851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6516216" y="2492896"/>
            <a:ext cx="720080" cy="5760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11560" y="2996952"/>
            <a:ext cx="720080" cy="528713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084168" y="2636912"/>
            <a:ext cx="432048" cy="384697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1619672" y="2852936"/>
            <a:ext cx="4464496" cy="1656184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395536" y="5373216"/>
            <a:ext cx="7776864" cy="792088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Low">
              <a:spcBef>
                <a:spcPct val="20000"/>
              </a:spcBef>
              <a:buFont typeface="Wingdings" pitchFamily="2" charset="2"/>
              <a:buChar char="Ø"/>
              <a:defRPr/>
            </a:pPr>
            <a:endParaRPr lang="fa-IR" b="1" dirty="0" smtClean="0">
              <a:cs typeface="B Yagut" pitchFamily="2" charset="-78"/>
            </a:endParaRPr>
          </a:p>
          <a:p>
            <a:pPr marL="342900" indent="-342900" algn="justLow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fa-IR" b="1" dirty="0" smtClean="0">
                <a:cs typeface="B Yagut" pitchFamily="2" charset="-78"/>
              </a:rPr>
              <a:t>درصورت انجام </a:t>
            </a:r>
            <a:r>
              <a:rPr lang="fa-IR" b="1" dirty="0" smtClean="0">
                <a:solidFill>
                  <a:srgbClr val="FF0000"/>
                </a:solidFill>
                <a:cs typeface="B Yagut" pitchFamily="2" charset="-78"/>
              </a:rPr>
              <a:t>دیالیز صفاقی </a:t>
            </a:r>
            <a:r>
              <a:rPr lang="fa-IR" b="1" dirty="0" smtClean="0">
                <a:solidFill>
                  <a:schemeClr val="tx1"/>
                </a:solidFill>
                <a:cs typeface="B Yagut" pitchFamily="2" charset="-78"/>
              </a:rPr>
              <a:t>با انتخاب </a:t>
            </a:r>
            <a:r>
              <a:rPr lang="fa-IR" b="1" dirty="0" smtClean="0">
                <a:solidFill>
                  <a:srgbClr val="FF0000"/>
                </a:solidFill>
                <a:cs typeface="B Yagut" pitchFamily="2" charset="-78"/>
              </a:rPr>
              <a:t>دیالیز صفاقی </a:t>
            </a:r>
            <a:r>
              <a:rPr lang="fa-IR" b="1" dirty="0" smtClean="0">
                <a:solidFill>
                  <a:schemeClr val="tx1"/>
                </a:solidFill>
                <a:cs typeface="B Yagut" pitchFamily="2" charset="-78"/>
              </a:rPr>
              <a:t>در فیلد </a:t>
            </a:r>
            <a:r>
              <a:rPr lang="fa-IR" b="1" dirty="0" smtClean="0">
                <a:solidFill>
                  <a:srgbClr val="FF0000"/>
                </a:solidFill>
                <a:cs typeface="B Yagut" pitchFamily="2" charset="-78"/>
              </a:rPr>
              <a:t>تشخیص </a:t>
            </a:r>
            <a:r>
              <a:rPr lang="fa-IR" b="1" dirty="0" smtClean="0">
                <a:solidFill>
                  <a:schemeClr val="tx1"/>
                </a:solidFill>
                <a:cs typeface="B Yagut" pitchFamily="2" charset="-78"/>
              </a:rPr>
              <a:t>و انتخاب گزینه </a:t>
            </a:r>
            <a:r>
              <a:rPr lang="fa-IR" b="1" dirty="0" smtClean="0">
                <a:solidFill>
                  <a:srgbClr val="FF0000"/>
                </a:solidFill>
                <a:cs typeface="B Yagut" pitchFamily="2" charset="-78"/>
              </a:rPr>
              <a:t>ثبت جلسه </a:t>
            </a:r>
            <a:r>
              <a:rPr lang="fa-IR" b="1" dirty="0" smtClean="0">
                <a:solidFill>
                  <a:schemeClr val="tx1"/>
                </a:solidFill>
                <a:cs typeface="B Yagut" pitchFamily="2" charset="-78"/>
              </a:rPr>
              <a:t>ی</a:t>
            </a:r>
            <a:r>
              <a:rPr lang="fa-IR" b="1" dirty="0" smtClean="0">
                <a:cs typeface="B Yagut" pitchFamily="2" charset="-78"/>
              </a:rPr>
              <a:t>ک بار در ماه قابل محاسبه می‌باشد.</a:t>
            </a:r>
            <a:endParaRPr lang="fa-IR" b="1" dirty="0" smtClean="0">
              <a:solidFill>
                <a:schemeClr val="tx1"/>
              </a:solidFill>
              <a:cs typeface="B Yagut" pitchFamily="2" charset="-78"/>
            </a:endParaRPr>
          </a:p>
          <a:p>
            <a:pPr marL="342900" lvl="0" indent="-342900" algn="justLow">
              <a:spcBef>
                <a:spcPct val="20000"/>
              </a:spcBef>
              <a:buFont typeface="Wingdings" pitchFamily="2" charset="2"/>
              <a:buChar char="Ø"/>
              <a:defRPr/>
            </a:pPr>
            <a:endParaRPr lang="fa-IR" b="1" dirty="0" smtClean="0">
              <a:cs typeface="B Yagut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480" y="144016"/>
            <a:ext cx="8926016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7596336" y="2420888"/>
            <a:ext cx="1224136" cy="144016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67544" y="1556792"/>
            <a:ext cx="6552728" cy="576064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Low">
              <a:spcBef>
                <a:spcPct val="20000"/>
              </a:spcBef>
              <a:buFont typeface="Wingdings" pitchFamily="2" charset="2"/>
              <a:buChar char="Ø"/>
              <a:defRPr/>
            </a:pPr>
            <a:endParaRPr lang="fa-IR" b="1" dirty="0" smtClean="0">
              <a:cs typeface="B Yagut" pitchFamily="2" charset="-78"/>
            </a:endParaRPr>
          </a:p>
          <a:p>
            <a:pPr marL="342900" indent="-342900" algn="ctr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fa-IR" b="1" dirty="0" smtClean="0">
                <a:solidFill>
                  <a:srgbClr val="FF0000"/>
                </a:solidFill>
                <a:cs typeface="B Yagut" pitchFamily="2" charset="-78"/>
              </a:rPr>
              <a:t>نمونه ثبت شده یک جلسه دیالیز</a:t>
            </a:r>
          </a:p>
          <a:p>
            <a:pPr marL="342900" lvl="0" indent="-342900" algn="justLow">
              <a:spcBef>
                <a:spcPct val="20000"/>
              </a:spcBef>
              <a:buFont typeface="Wingdings" pitchFamily="2" charset="2"/>
              <a:buChar char="Ø"/>
              <a:defRPr/>
            </a:pPr>
            <a:endParaRPr lang="fa-IR" b="1" dirty="0" smtClean="0">
              <a:cs typeface="B Yagut" pitchFamily="2" charset="-78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2147</TotalTime>
  <Words>1380</Words>
  <Application>Microsoft Office PowerPoint</Application>
  <PresentationFormat>On-screen Show (4:3)</PresentationFormat>
  <Paragraphs>118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اداره کل درمان غیر مستقیم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Company>1391_10_4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davardan.masoud</dc:creator>
  <cp:lastModifiedBy>davardan.masoud</cp:lastModifiedBy>
  <cp:revision>472</cp:revision>
  <dcterms:created xsi:type="dcterms:W3CDTF">2015-12-19T06:08:48Z</dcterms:created>
  <dcterms:modified xsi:type="dcterms:W3CDTF">2017-01-25T07:27:30Z</dcterms:modified>
</cp:coreProperties>
</file>